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647" r:id="rId2"/>
    <p:sldId id="648" r:id="rId3"/>
    <p:sldId id="649" r:id="rId4"/>
    <p:sldId id="650" r:id="rId5"/>
    <p:sldId id="656" r:id="rId6"/>
    <p:sldId id="665" r:id="rId7"/>
    <p:sldId id="672" r:id="rId8"/>
    <p:sldId id="680" r:id="rId9"/>
    <p:sldId id="667" r:id="rId10"/>
    <p:sldId id="668" r:id="rId11"/>
    <p:sldId id="677" r:id="rId12"/>
    <p:sldId id="684" r:id="rId13"/>
    <p:sldId id="683" r:id="rId14"/>
    <p:sldId id="685" r:id="rId15"/>
    <p:sldId id="679" r:id="rId16"/>
    <p:sldId id="687" r:id="rId17"/>
    <p:sldId id="688" r:id="rId18"/>
    <p:sldId id="678" r:id="rId19"/>
    <p:sldId id="691" r:id="rId20"/>
    <p:sldId id="670" r:id="rId21"/>
    <p:sldId id="689" r:id="rId22"/>
    <p:sldId id="690" r:id="rId23"/>
    <p:sldId id="671" r:id="rId24"/>
    <p:sldId id="681" r:id="rId25"/>
    <p:sldId id="65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DA5"/>
    <a:srgbClr val="B3C6E7"/>
    <a:srgbClr val="333F50"/>
    <a:srgbClr val="254275"/>
    <a:srgbClr val="FF9900"/>
    <a:srgbClr val="404040"/>
    <a:srgbClr val="EAEAEA"/>
    <a:srgbClr val="F9CFC3"/>
    <a:srgbClr val="191B92"/>
    <a:srgbClr val="AAB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AE0FB-AB34-4A19-B82A-8BB12641D3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383E7-E7B3-475F-AEB1-E9E710EE9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39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11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에는 과거 기억을 저장하고 다음 셀로 흘려 보낼 기억의 양을 조절하는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Layer-&gt;Forget gate, Input gate, Update gate, Output gate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미래의 농산물 가격 예측을 위해서도 과거의 가격을 반영하는 것이 중요하기 때문에 과거의 정보를 기억해서 미래의 입력 정보로 넘겨주는 </a:t>
            </a:r>
            <a:r>
              <a:rPr lang="en-US" altLang="ko-KR" dirty="0"/>
              <a:t>RNN </a:t>
            </a:r>
            <a:r>
              <a:rPr lang="ko-KR" altLang="en-US" dirty="0"/>
              <a:t>계열의 딥러닝 알고리즘이 적합하다고 판단된다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335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에는 과거 기억을 저장하고 다음 셀로 흘려 보낼 기억의 양을 조절하는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Layer-&gt;Forget gate, Input gate, Update gate, Output gate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미래의 농산물 가격 예측을 위해서도 과거의 가격을 반영하는 것이 중요하기 때문에 과거의 정보를 기억해서 미래의 입력 정보로 넘겨주는 </a:t>
            </a:r>
            <a:r>
              <a:rPr lang="en-US" altLang="ko-KR" dirty="0"/>
              <a:t>RNN </a:t>
            </a:r>
            <a:r>
              <a:rPr lang="ko-KR" altLang="en-US" dirty="0"/>
              <a:t>계열의 딥러닝 알고리즘이 적합하다고 판단된다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65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LSTM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에는 과거 기억을 저장하고 다음 셀로 흘려 보낼 기억의 양을 조절하는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Layer-&gt;Forget gate, Input gate, Update gate, Output gate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dirty="0"/>
          </a:p>
          <a:p>
            <a:r>
              <a:rPr lang="ko-KR" altLang="en-US" dirty="0"/>
              <a:t>미래의 농산물 가격 예측을 위해서도 과거의 가격을 반영하는 것이 중요하기 때문에 과거의 정보를 기억해서 미래의 입력 정보로 넘겨주는 </a:t>
            </a:r>
            <a:r>
              <a:rPr lang="en-US" altLang="ko-KR" dirty="0"/>
              <a:t>RNN </a:t>
            </a:r>
            <a:r>
              <a:rPr lang="ko-KR" altLang="en-US" dirty="0"/>
              <a:t>계열의 딥러닝 알고리즘이 적합하다고 판단된다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2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383E7-E7B3-475F-AEB1-E9E710EE914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99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9C968-6A89-4ACB-94F0-1D16FCA9A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487364-2D16-46D2-A171-A45C986F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F0539D-0E6E-4575-940F-77B29B5A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73432-6746-4578-860E-440A643ABB73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AF8AC-EBBB-427D-80E4-373F3801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4BE50-E8E4-4D12-9BA0-CEE83D4D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4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75E24-DD56-41BA-A018-31CF750D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EEC4E-1E2F-4940-A3B7-ED6379F6A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7F3A8-F446-4E70-9ABA-8A7FE86D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3364-7A7F-4A8B-8952-5C6AFF5B682B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291DC-BCC3-4A5C-B3A1-B5D53FAB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E3BAD-D15D-4455-A1BF-648DB33B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5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C0469B-E589-49A5-B6AA-F6E6B21A8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4EECCA-79B7-4CAB-B36E-A3C6B15EF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780AC3-206A-4F37-A842-8C1EC55B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E8A0E-C890-44BE-8570-6FD1B73813E5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EFF7AF-415E-4ED4-A6F2-8B339348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30443-F494-4D85-B5D1-7ABDA16C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4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E758E-476D-4B37-A18A-2CBD6D22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E9CCC-2714-42A4-8098-B9313C4D7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1F623-4C6B-441D-870E-97E42E3C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C3D3B-F45B-4F5D-BBFD-44CD046FD535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A4E6C-AA6A-44C2-8A59-5CD4EBF1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18451-2E33-47BD-9C05-FEF04135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4FE62-E835-49B6-A9EF-70450782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6B5EE-7E44-4B36-AE05-FF9BCCA45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10B8D-7EFA-49A3-9FB4-E1EA3EB0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C333B-C1B8-4C94-8C59-AB4415532A84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A33D06-34AA-44AE-ACE2-BA5EDBB9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E06C8-2A83-4A07-B713-14AA195A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1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7EB8-BEFE-4378-ACD2-59525279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CC8D7-E3F8-4605-8EDD-3238A13EB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DC964F-33A7-451B-AC66-64F73BBCE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984469-BC9F-47B0-860C-FF402F46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F467-A23B-4CCB-99AC-AFE489085383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95559-78BF-4B7E-B484-6F0D61BF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B389CA-A3E5-4074-999B-69A00DAF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8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1FB41-A2DC-4679-8A40-56D55DF8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6D8DD8-C322-4E73-98E8-BD02E540A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047086-CF84-4F2B-A8F6-A35CAA754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D45F85-0E2F-4FDF-AABE-CFF4FF9F7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4CE52B-319A-4A48-95ED-CDC9597AC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6236B4-0563-4788-A4CE-9886D94F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55D4-8324-4260-94CB-B580DCE8ACA8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635195-50E2-4819-A55B-F2C62A60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1DEDE8-8BF5-4184-A328-D2293FD0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9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C0F5F-3A92-4E1C-825F-19CC24EE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CFC8B8-C262-40DC-9453-17616361D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1135-8DCE-496E-8403-BA888B09C92F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07D710-1FDD-4DCF-A4F5-05D8D24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9EA6C4-2B2D-488A-8EE6-7EEFB132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53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95F8E4-5D99-47F4-B737-E1DDA768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76322-2DCD-443C-909C-25C63340F8A6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7114A1-C678-4042-90D6-FEE08232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8FC84-6B7F-448D-A847-ABA94596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4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87E67-927C-4779-86C2-CA3F3E22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16697-C810-458F-89B3-FE176578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C93EE2-94E1-4EC0-83C5-7CFC06726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0BF044-9BBC-4AF5-A723-3D879041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44F1-32EE-47CE-A604-2FBD1656BD86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8D1441-4E5E-46CA-8981-2D88D3E2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28227A-0F88-4421-A95F-A2A9B0AA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26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7D95C-FB88-41E3-8E3B-D6978E7E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D12853-2126-4060-9EAC-518BE8FAF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D1E94-AF96-4B8C-906C-D55A83264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B307BF-31F9-47E9-8BCE-255AFBC79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B51A6-FDE6-4219-9EDE-B63C8E734FC0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9129D-FFD4-4BD7-A004-3D7871A9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D2D121-62C3-4B17-9600-EC0FD70E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7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354C4E-8CE1-45E1-B908-1F900E65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2F56EE-11EE-496C-BD64-9DA2ADC21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255F0-FE45-46E3-8636-A4674DA11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6E59-4D57-45DA-B611-9720397E398E}" type="datetime1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D135B0-363E-494D-9A1C-627CA747C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3858D-DF27-4F12-B590-636AE0513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AB340-3C8D-4CAB-A620-3E7587D827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A850E-8603-464F-8644-3C50BEE61670}"/>
              </a:ext>
            </a:extLst>
          </p:cNvPr>
          <p:cNvSpPr txBox="1"/>
          <p:nvPr userDrawn="1"/>
        </p:nvSpPr>
        <p:spPr>
          <a:xfrm>
            <a:off x="11379689" y="6418433"/>
            <a:ext cx="489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/ 24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9333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1.jp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2BBBE6-2680-4AA6-8700-6BE90B17AADA}"/>
              </a:ext>
            </a:extLst>
          </p:cNvPr>
          <p:cNvSpPr/>
          <p:nvPr/>
        </p:nvSpPr>
        <p:spPr>
          <a:xfrm>
            <a:off x="0" y="1"/>
            <a:ext cx="755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80FC-274C-456C-8235-DD1EE903AC24}"/>
              </a:ext>
            </a:extLst>
          </p:cNvPr>
          <p:cNvSpPr txBox="1"/>
          <p:nvPr/>
        </p:nvSpPr>
        <p:spPr>
          <a:xfrm>
            <a:off x="789565" y="3736777"/>
            <a:ext cx="18437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2021.6.17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기획안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95DB0-8D9C-48F1-B9D0-7F845308A5F4}"/>
              </a:ext>
            </a:extLst>
          </p:cNvPr>
          <p:cNvSpPr txBox="1"/>
          <p:nvPr/>
        </p:nvSpPr>
        <p:spPr>
          <a:xfrm>
            <a:off x="789565" y="2405643"/>
            <a:ext cx="42035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MINI PROJECT</a:t>
            </a:r>
          </a:p>
          <a:p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PRESENTATION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1DDFD4-ED2C-4E51-82F1-948D48D7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91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C6826-272C-4958-A5FF-A6ED12862922}"/>
              </a:ext>
            </a:extLst>
          </p:cNvPr>
          <p:cNvSpPr txBox="1"/>
          <p:nvPr/>
        </p:nvSpPr>
        <p:spPr>
          <a:xfrm>
            <a:off x="2029904" y="5225637"/>
            <a:ext cx="7783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농산물을 수확한후 주문을 받아 판매하는 기존 플랫폼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D5B54E-27AE-4966-994B-D2AEDEF9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22" r="8479" b="5979"/>
          <a:stretch/>
        </p:blipFill>
        <p:spPr>
          <a:xfrm>
            <a:off x="2166215" y="1370753"/>
            <a:ext cx="7351731" cy="3714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416FE30-C52F-42E0-BACF-3CE27445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ACA88E-2842-439E-BD41-9F918D6A3CFB}"/>
              </a:ext>
            </a:extLst>
          </p:cNvPr>
          <p:cNvSpPr/>
          <p:nvPr/>
        </p:nvSpPr>
        <p:spPr>
          <a:xfrm>
            <a:off x="1" y="1316282"/>
            <a:ext cx="12191999" cy="4314398"/>
          </a:xfrm>
          <a:prstGeom prst="rect">
            <a:avLst/>
          </a:prstGeom>
          <a:solidFill>
            <a:schemeClr val="tx1">
              <a:lumMod val="65000"/>
              <a:lumOff val="3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316C8-5138-4C15-BC81-CF7FA95119FE}"/>
              </a:ext>
            </a:extLst>
          </p:cNvPr>
          <p:cNvSpPr txBox="1"/>
          <p:nvPr/>
        </p:nvSpPr>
        <p:spPr>
          <a:xfrm>
            <a:off x="619432" y="3227834"/>
            <a:ext cx="11248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핸디팜은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인공지능을 활용한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농산물 수요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가격예측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69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1"/>
            </p:par>
          </p:childTnLst>
        </p:cTn>
      </p:par>
    </p:tnLst>
    <p:bldLst>
      <p:bldP spid="11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58ACE-3384-47D1-8669-15536DBE213B}"/>
              </a:ext>
            </a:extLst>
          </p:cNvPr>
          <p:cNvSpPr txBox="1"/>
          <p:nvPr/>
        </p:nvSpPr>
        <p:spPr>
          <a:xfrm>
            <a:off x="261529" y="71055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모바일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A3858C-62E5-4AD9-AB4F-F9E862FC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7D6F5F-AEAB-4BD3-9F6A-D9A45A66520A}"/>
              </a:ext>
            </a:extLst>
          </p:cNvPr>
          <p:cNvGrpSpPr/>
          <p:nvPr/>
        </p:nvGrpSpPr>
        <p:grpSpPr>
          <a:xfrm>
            <a:off x="4933209" y="2721084"/>
            <a:ext cx="1596755" cy="2135464"/>
            <a:chOff x="1267084" y="1877223"/>
            <a:chExt cx="1596755" cy="21354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BAC117-30CD-4B89-8D6B-F52DADA14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625" b="92222" l="13750" r="83125">
                          <a14:foregroundMark x1="41667" y1="22917" x2="41667" y2="22917"/>
                          <a14:foregroundMark x1="41667" y1="21389" x2="48333" y2="21806"/>
                          <a14:foregroundMark x1="48681" y1="20694" x2="48681" y2="20694"/>
                          <a14:foregroundMark x1="16389" y1="39583" x2="16389" y2="39583"/>
                          <a14:foregroundMark x1="13819" y1="40694" x2="13819" y2="40694"/>
                          <a14:foregroundMark x1="83194" y1="39583" x2="83194" y2="39583"/>
                          <a14:foregroundMark x1="45694" y1="65556" x2="37222" y2="68889"/>
                          <a14:foregroundMark x1="34236" y1="70764" x2="29028" y2="82986"/>
                          <a14:foregroundMark x1="49028" y1="68125" x2="41667" y2="87431"/>
                          <a14:foregroundMark x1="41667" y1="87431" x2="41667" y2="87431"/>
                          <a14:foregroundMark x1="57569" y1="68542" x2="57222" y2="80764"/>
                          <a14:foregroundMark x1="66458" y1="67014" x2="69097" y2="78542"/>
                          <a14:foregroundMark x1="72778" y1="71111" x2="74653" y2="81111"/>
                          <a14:foregroundMark x1="70903" y1="68542" x2="80208" y2="83333"/>
                          <a14:foregroundMark x1="60208" y1="66319" x2="57222" y2="81875"/>
                          <a14:foregroundMark x1="57222" y1="67014" x2="55000" y2="83333"/>
                          <a14:foregroundMark x1="60208" y1="64792" x2="62431" y2="79236"/>
                          <a14:foregroundMark x1="62431" y1="72569" x2="62431" y2="86319"/>
                          <a14:foregroundMark x1="54583" y1="70000" x2="54583" y2="70000"/>
                          <a14:foregroundMark x1="44583" y1="91875" x2="52014" y2="92222"/>
                          <a14:foregroundMark x1="56875" y1="92222" x2="56875" y2="92222"/>
                          <a14:foregroundMark x1="76111" y1="71458" x2="76111" y2="714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4513" r="10489"/>
            <a:stretch/>
          </p:blipFill>
          <p:spPr>
            <a:xfrm>
              <a:off x="1267084" y="2309334"/>
              <a:ext cx="1596755" cy="17033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FD4B9-61BA-4DCE-B168-BC9D17392CB3}"/>
                </a:ext>
              </a:extLst>
            </p:cNvPr>
            <p:cNvSpPr txBox="1"/>
            <p:nvPr/>
          </p:nvSpPr>
          <p:spPr>
            <a:xfrm>
              <a:off x="1551946" y="1877223"/>
              <a:ext cx="92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나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농부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7C368B7-DD2D-4460-A40D-77FD621F6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369" y="1749193"/>
            <a:ext cx="2706814" cy="45113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D994F2-3CB3-43CC-80D3-4EBB32CC6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57" y="1749193"/>
            <a:ext cx="2706814" cy="45113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062D97-F0CA-4849-BEE7-7B25BE2F2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1749193"/>
            <a:ext cx="2678826" cy="45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38398 -0.20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6" y="-10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33 0.00046 L -0.84609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7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7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58ACE-3384-47D1-8669-15536DBE213B}"/>
              </a:ext>
            </a:extLst>
          </p:cNvPr>
          <p:cNvSpPr txBox="1"/>
          <p:nvPr/>
        </p:nvSpPr>
        <p:spPr>
          <a:xfrm>
            <a:off x="261529" y="71055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모바일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A3858C-62E5-4AD9-AB4F-F9E862FC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4010" y="6377753"/>
            <a:ext cx="2743200" cy="365125"/>
          </a:xfrm>
        </p:spPr>
        <p:txBody>
          <a:bodyPr/>
          <a:lstStyle/>
          <a:p>
            <a:fld id="{D16AB340-3C8D-4CAB-A620-3E7587D827D2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325BE43-9ECF-4B1A-8DE9-E86CC6AF8C53}"/>
              </a:ext>
            </a:extLst>
          </p:cNvPr>
          <p:cNvGrpSpPr/>
          <p:nvPr/>
        </p:nvGrpSpPr>
        <p:grpSpPr>
          <a:xfrm>
            <a:off x="164888" y="1226686"/>
            <a:ext cx="1596755" cy="2135464"/>
            <a:chOff x="1267084" y="1877223"/>
            <a:chExt cx="1596755" cy="213546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F54025-6390-4F8B-A12D-75F993C67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625" b="92222" l="13750" r="83125">
                          <a14:foregroundMark x1="41667" y1="22917" x2="41667" y2="22917"/>
                          <a14:foregroundMark x1="41667" y1="21389" x2="48333" y2="21806"/>
                          <a14:foregroundMark x1="48681" y1="20694" x2="48681" y2="20694"/>
                          <a14:foregroundMark x1="16389" y1="39583" x2="16389" y2="39583"/>
                          <a14:foregroundMark x1="13819" y1="40694" x2="13819" y2="40694"/>
                          <a14:foregroundMark x1="83194" y1="39583" x2="83194" y2="39583"/>
                          <a14:foregroundMark x1="45694" y1="65556" x2="37222" y2="68889"/>
                          <a14:foregroundMark x1="34236" y1="70764" x2="29028" y2="82986"/>
                          <a14:foregroundMark x1="49028" y1="68125" x2="41667" y2="87431"/>
                          <a14:foregroundMark x1="41667" y1="87431" x2="41667" y2="87431"/>
                          <a14:foregroundMark x1="57569" y1="68542" x2="57222" y2="80764"/>
                          <a14:foregroundMark x1="66458" y1="67014" x2="69097" y2="78542"/>
                          <a14:foregroundMark x1="72778" y1="71111" x2="74653" y2="81111"/>
                          <a14:foregroundMark x1="70903" y1="68542" x2="80208" y2="83333"/>
                          <a14:foregroundMark x1="60208" y1="66319" x2="57222" y2="81875"/>
                          <a14:foregroundMark x1="57222" y1="67014" x2="55000" y2="83333"/>
                          <a14:foregroundMark x1="60208" y1="64792" x2="62431" y2="79236"/>
                          <a14:foregroundMark x1="62431" y1="72569" x2="62431" y2="86319"/>
                          <a14:foregroundMark x1="54583" y1="70000" x2="54583" y2="70000"/>
                          <a14:foregroundMark x1="44583" y1="91875" x2="52014" y2="92222"/>
                          <a14:foregroundMark x1="56875" y1="92222" x2="56875" y2="92222"/>
                          <a14:foregroundMark x1="76111" y1="71458" x2="76111" y2="714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4513" r="10489"/>
            <a:stretch/>
          </p:blipFill>
          <p:spPr>
            <a:xfrm>
              <a:off x="1267084" y="2309334"/>
              <a:ext cx="1596755" cy="17033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E5FBE7-2E2F-4340-944C-C0B7C07853CD}"/>
                </a:ext>
              </a:extLst>
            </p:cNvPr>
            <p:cNvSpPr txBox="1"/>
            <p:nvPr/>
          </p:nvSpPr>
          <p:spPr>
            <a:xfrm>
              <a:off x="1551946" y="1877223"/>
              <a:ext cx="92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나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농부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5D05F4-6B11-4F82-9269-B4A2D7A93BF6}"/>
              </a:ext>
            </a:extLst>
          </p:cNvPr>
          <p:cNvGrpSpPr/>
          <p:nvPr/>
        </p:nvGrpSpPr>
        <p:grpSpPr>
          <a:xfrm>
            <a:off x="6220287" y="790796"/>
            <a:ext cx="3486812" cy="5872069"/>
            <a:chOff x="4272016" y="819077"/>
            <a:chExt cx="3486812" cy="58720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44AB5C8-5A71-4188-9A25-5F101687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2016" y="819077"/>
              <a:ext cx="3486812" cy="5872069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190B9DA-7FED-4D52-B16C-9485BE1BFD0E}"/>
                </a:ext>
              </a:extLst>
            </p:cNvPr>
            <p:cNvSpPr/>
            <p:nvPr/>
          </p:nvSpPr>
          <p:spPr>
            <a:xfrm>
              <a:off x="5555226" y="5181601"/>
              <a:ext cx="993057" cy="186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500/400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073B20-F751-49A9-AE24-81FDF48DB615}"/>
                </a:ext>
              </a:extLst>
            </p:cNvPr>
            <p:cNvSpPr/>
            <p:nvPr/>
          </p:nvSpPr>
          <p:spPr>
            <a:xfrm>
              <a:off x="4605131" y="5181601"/>
              <a:ext cx="723952" cy="186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25000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61E37-AC52-4D03-930C-85BFC225F7CF}"/>
              </a:ext>
            </a:extLst>
          </p:cNvPr>
          <p:cNvSpPr/>
          <p:nvPr/>
        </p:nvSpPr>
        <p:spPr>
          <a:xfrm>
            <a:off x="6821929" y="2677213"/>
            <a:ext cx="483706" cy="186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C66002B-B815-4399-98E9-93513A728D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67976" y="2757751"/>
            <a:ext cx="1053954" cy="40795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25DEB-4784-40FB-BCC6-2941CF043D2F}"/>
              </a:ext>
            </a:extLst>
          </p:cNvPr>
          <p:cNvSpPr txBox="1"/>
          <p:nvPr/>
        </p:nvSpPr>
        <p:spPr>
          <a:xfrm>
            <a:off x="4501630" y="299642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예측가격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217E346-6327-4CA5-A7DA-DBFDC6C149E4}"/>
              </a:ext>
            </a:extLst>
          </p:cNvPr>
          <p:cNvCxnSpPr>
            <a:cxnSpLocks/>
          </p:cNvCxnSpPr>
          <p:nvPr/>
        </p:nvCxnSpPr>
        <p:spPr>
          <a:xfrm>
            <a:off x="4295544" y="3294960"/>
            <a:ext cx="137255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0F87173-E52C-437B-A768-59ADDBBB66CA}"/>
              </a:ext>
            </a:extLst>
          </p:cNvPr>
          <p:cNvSpPr txBox="1"/>
          <p:nvPr/>
        </p:nvSpPr>
        <p:spPr>
          <a:xfrm>
            <a:off x="3781481" y="3334982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국내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감자 예상 가격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소비자에게도 동일하게 제공되는 정보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6E3FA1-40D8-49FA-9FFA-50AF8779B54B}"/>
              </a:ext>
            </a:extLst>
          </p:cNvPr>
          <p:cNvSpPr/>
          <p:nvPr/>
        </p:nvSpPr>
        <p:spPr>
          <a:xfrm>
            <a:off x="6821929" y="3213907"/>
            <a:ext cx="483706" cy="1868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0D70113-49DE-4E21-AE27-214B6C09D1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17413" y="3400719"/>
            <a:ext cx="1146372" cy="1143000"/>
          </a:xfrm>
          <a:prstGeom prst="bentConnector3">
            <a:avLst>
              <a:gd name="adj1" fmla="val 50000"/>
            </a:avLst>
          </a:prstGeom>
          <a:ln>
            <a:solidFill>
              <a:srgbClr val="2542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E46E7B-25F7-4BD0-8CDF-9A44F3B95205}"/>
              </a:ext>
            </a:extLst>
          </p:cNvPr>
          <p:cNvSpPr txBox="1"/>
          <p:nvPr/>
        </p:nvSpPr>
        <p:spPr>
          <a:xfrm>
            <a:off x="4365734" y="4353101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예측수요량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53F221-3306-43A4-BCCA-561A3FA8B3B1}"/>
              </a:ext>
            </a:extLst>
          </p:cNvPr>
          <p:cNvCxnSpPr>
            <a:cxnSpLocks/>
          </p:cNvCxnSpPr>
          <p:nvPr/>
        </p:nvCxnSpPr>
        <p:spPr>
          <a:xfrm>
            <a:off x="4197356" y="4651633"/>
            <a:ext cx="137255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3D50A5-0B69-40F8-AC46-E87246983CAF}"/>
              </a:ext>
            </a:extLst>
          </p:cNvPr>
          <p:cNvSpPr txBox="1"/>
          <p:nvPr/>
        </p:nvSpPr>
        <p:spPr>
          <a:xfrm>
            <a:off x="4060800" y="4691655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국내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감자 예상 수요량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717FD6-5288-4EB9-89D4-BAD5BF91313D}"/>
              </a:ext>
            </a:extLst>
          </p:cNvPr>
          <p:cNvSpPr/>
          <p:nvPr/>
        </p:nvSpPr>
        <p:spPr>
          <a:xfrm>
            <a:off x="6558153" y="4807272"/>
            <a:ext cx="747481" cy="28768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3161B97-F5B5-4B70-90E4-CBB98D602F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58416" y="4955207"/>
            <a:ext cx="608902" cy="443497"/>
          </a:xfrm>
          <a:prstGeom prst="bentConnector3">
            <a:avLst>
              <a:gd name="adj1" fmla="val 50000"/>
            </a:avLst>
          </a:prstGeom>
          <a:ln>
            <a:solidFill>
              <a:srgbClr val="2542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ED3F-CE46-4F09-A145-F98C17CF5406}"/>
              </a:ext>
            </a:extLst>
          </p:cNvPr>
          <p:cNvSpPr txBox="1"/>
          <p:nvPr/>
        </p:nvSpPr>
        <p:spPr>
          <a:xfrm>
            <a:off x="4395678" y="518746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적정공급량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50148C-4B6A-456F-9B2B-365C11A3729E}"/>
              </a:ext>
            </a:extLst>
          </p:cNvPr>
          <p:cNvCxnSpPr>
            <a:cxnSpLocks/>
          </p:cNvCxnSpPr>
          <p:nvPr/>
        </p:nvCxnSpPr>
        <p:spPr>
          <a:xfrm>
            <a:off x="4060800" y="5485999"/>
            <a:ext cx="17071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AF985A-6A15-41CF-ABB7-1E0E5744E26A}"/>
              </a:ext>
            </a:extLst>
          </p:cNvPr>
          <p:cNvSpPr txBox="1"/>
          <p:nvPr/>
        </p:nvSpPr>
        <p:spPr>
          <a:xfrm>
            <a:off x="3941057" y="5526021"/>
            <a:ext cx="1920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국내 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감자  예상적정 공급량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97442457-542E-46FC-9455-EFF17F1387B8}"/>
              </a:ext>
            </a:extLst>
          </p:cNvPr>
          <p:cNvSpPr/>
          <p:nvPr/>
        </p:nvSpPr>
        <p:spPr>
          <a:xfrm>
            <a:off x="3654828" y="4615771"/>
            <a:ext cx="235442" cy="838985"/>
          </a:xfrm>
          <a:custGeom>
            <a:avLst/>
            <a:gdLst>
              <a:gd name="connsiteX0" fmla="*/ 329938 w 358218"/>
              <a:gd name="connsiteY0" fmla="*/ 0 h 838985"/>
              <a:gd name="connsiteX1" fmla="*/ 0 w 358218"/>
              <a:gd name="connsiteY1" fmla="*/ 0 h 838985"/>
              <a:gd name="connsiteX2" fmla="*/ 9427 w 358218"/>
              <a:gd name="connsiteY2" fmla="*/ 838985 h 838985"/>
              <a:gd name="connsiteX3" fmla="*/ 358218 w 358218"/>
              <a:gd name="connsiteY3" fmla="*/ 838985 h 838985"/>
              <a:gd name="connsiteX4" fmla="*/ 358218 w 358218"/>
              <a:gd name="connsiteY4" fmla="*/ 838985 h 83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218" h="838985">
                <a:moveTo>
                  <a:pt x="329938" y="0"/>
                </a:moveTo>
                <a:lnTo>
                  <a:pt x="0" y="0"/>
                </a:lnTo>
                <a:lnTo>
                  <a:pt x="9427" y="838985"/>
                </a:lnTo>
                <a:lnTo>
                  <a:pt x="358218" y="838985"/>
                </a:lnTo>
                <a:lnTo>
                  <a:pt x="358218" y="838985"/>
                </a:lnTo>
              </a:path>
            </a:pathLst>
          </a:custGeom>
          <a:noFill/>
          <a:ln w="28575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8FEF-C3C6-46E6-91CA-91B20118E657}"/>
              </a:ext>
            </a:extLst>
          </p:cNvPr>
          <p:cNvSpPr txBox="1"/>
          <p:nvPr/>
        </p:nvSpPr>
        <p:spPr>
          <a:xfrm>
            <a:off x="2183441" y="4846572"/>
            <a:ext cx="1468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농사계획에 도움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B52EEE-051C-4DEB-81E1-8FD7A5CBBF14}"/>
              </a:ext>
            </a:extLst>
          </p:cNvPr>
          <p:cNvSpPr/>
          <p:nvPr/>
        </p:nvSpPr>
        <p:spPr>
          <a:xfrm>
            <a:off x="7121963" y="5770848"/>
            <a:ext cx="1762812" cy="2876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0CCFF2D-472A-49D9-A630-657BF7BFEE19}"/>
              </a:ext>
            </a:extLst>
          </p:cNvPr>
          <p:cNvCxnSpPr>
            <a:stCxn id="44" idx="3"/>
          </p:cNvCxnSpPr>
          <p:nvPr/>
        </p:nvCxnSpPr>
        <p:spPr>
          <a:xfrm>
            <a:off x="8884775" y="5914688"/>
            <a:ext cx="1227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170B1D7-F658-48A0-9075-8814907CD4E4}"/>
              </a:ext>
            </a:extLst>
          </p:cNvPr>
          <p:cNvSpPr txBox="1"/>
          <p:nvPr/>
        </p:nvSpPr>
        <p:spPr>
          <a:xfrm>
            <a:off x="10416817" y="5581474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판매희망가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30FE55B-8B22-49B2-BF45-4305A5B63BA7}"/>
              </a:ext>
            </a:extLst>
          </p:cNvPr>
          <p:cNvCxnSpPr>
            <a:cxnSpLocks/>
          </p:cNvCxnSpPr>
          <p:nvPr/>
        </p:nvCxnSpPr>
        <p:spPr>
          <a:xfrm>
            <a:off x="10248439" y="5880006"/>
            <a:ext cx="137255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6B6DA6E-EE3D-41EA-AC2F-E0A49D4E3260}"/>
              </a:ext>
            </a:extLst>
          </p:cNvPr>
          <p:cNvSpPr txBox="1"/>
          <p:nvPr/>
        </p:nvSpPr>
        <p:spPr>
          <a:xfrm>
            <a:off x="10183220" y="5920028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농부가 직접 가격 제시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각 농장의 차별성 반영</a:t>
            </a:r>
            <a:r>
              <a:rPr lang="en-US" altLang="ko-KR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7D74CF-F848-4978-A565-8049FE4F7063}"/>
              </a:ext>
            </a:extLst>
          </p:cNvPr>
          <p:cNvSpPr/>
          <p:nvPr/>
        </p:nvSpPr>
        <p:spPr>
          <a:xfrm>
            <a:off x="7484083" y="4807272"/>
            <a:ext cx="993057" cy="28768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F006920-0873-4548-A2A9-D4B90FD514BA}"/>
              </a:ext>
            </a:extLst>
          </p:cNvPr>
          <p:cNvCxnSpPr>
            <a:cxnSpLocks/>
            <a:stCxn id="50" idx="0"/>
          </p:cNvCxnSpPr>
          <p:nvPr/>
        </p:nvCxnSpPr>
        <p:spPr>
          <a:xfrm rot="5400000" flipH="1" flipV="1">
            <a:off x="8425093" y="3128079"/>
            <a:ext cx="1234712" cy="2123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05CED3-168E-4BB1-89E2-1F7AD4B06D27}"/>
              </a:ext>
            </a:extLst>
          </p:cNvPr>
          <p:cNvSpPr txBox="1"/>
          <p:nvPr/>
        </p:nvSpPr>
        <p:spPr>
          <a:xfrm>
            <a:off x="10416817" y="3274293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공급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수요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E04EC96-36F2-4823-B575-0D50FE141EEE}"/>
              </a:ext>
            </a:extLst>
          </p:cNvPr>
          <p:cNvCxnSpPr>
            <a:cxnSpLocks/>
          </p:cNvCxnSpPr>
          <p:nvPr/>
        </p:nvCxnSpPr>
        <p:spPr>
          <a:xfrm>
            <a:off x="10359830" y="3565814"/>
            <a:ext cx="168203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D0E3678-DEBF-4992-92D8-DDCE71593814}"/>
              </a:ext>
            </a:extLst>
          </p:cNvPr>
          <p:cNvSpPr txBox="1"/>
          <p:nvPr/>
        </p:nvSpPr>
        <p:spPr>
          <a:xfrm>
            <a:off x="10487319" y="3588330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내 공급과 수요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C448F6-57AB-4B0C-BACC-24979C3B311B}"/>
              </a:ext>
            </a:extLst>
          </p:cNvPr>
          <p:cNvSpPr/>
          <p:nvPr/>
        </p:nvSpPr>
        <p:spPr>
          <a:xfrm>
            <a:off x="8663493" y="4807272"/>
            <a:ext cx="747481" cy="28768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ED1C0FC-9A65-4C8F-A0A3-8E76CA1317FA}"/>
              </a:ext>
            </a:extLst>
          </p:cNvPr>
          <p:cNvCxnSpPr>
            <a:cxnSpLocks/>
          </p:cNvCxnSpPr>
          <p:nvPr/>
        </p:nvCxnSpPr>
        <p:spPr>
          <a:xfrm>
            <a:off x="9410974" y="4951112"/>
            <a:ext cx="693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E70F48B-F689-4E07-8F71-5049E20006D1}"/>
              </a:ext>
            </a:extLst>
          </p:cNvPr>
          <p:cNvSpPr txBox="1"/>
          <p:nvPr/>
        </p:nvSpPr>
        <p:spPr>
          <a:xfrm>
            <a:off x="10483946" y="460191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희망재배량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AA67660-C46A-4E25-9395-597499EB2E2A}"/>
              </a:ext>
            </a:extLst>
          </p:cNvPr>
          <p:cNvCxnSpPr>
            <a:cxnSpLocks/>
          </p:cNvCxnSpPr>
          <p:nvPr/>
        </p:nvCxnSpPr>
        <p:spPr>
          <a:xfrm>
            <a:off x="10223674" y="4928632"/>
            <a:ext cx="167460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35CE86B-4920-4E85-A29B-65BBAF805112}"/>
              </a:ext>
            </a:extLst>
          </p:cNvPr>
          <p:cNvSpPr txBox="1"/>
          <p:nvPr/>
        </p:nvSpPr>
        <p:spPr>
          <a:xfrm>
            <a:off x="10084996" y="4975214"/>
            <a:ext cx="1899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핸디팜에서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판매희망하는</a:t>
            </a:r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수량</a:t>
            </a:r>
            <a:endParaRPr lang="en-US" altLang="ko-KR" sz="1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EBBF0E5-EC21-430C-B3D6-C19BECD79DB8}"/>
              </a:ext>
            </a:extLst>
          </p:cNvPr>
          <p:cNvSpPr/>
          <p:nvPr/>
        </p:nvSpPr>
        <p:spPr>
          <a:xfrm>
            <a:off x="3795953" y="2677213"/>
            <a:ext cx="2299397" cy="338131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05D6604-A272-4387-B624-A74A92E22333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945652" y="2249356"/>
            <a:ext cx="0" cy="4278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2865073-5F82-45F0-8CCD-E6C510E6783A}"/>
              </a:ext>
            </a:extLst>
          </p:cNvPr>
          <p:cNvSpPr txBox="1"/>
          <p:nvPr/>
        </p:nvSpPr>
        <p:spPr>
          <a:xfrm>
            <a:off x="3831173" y="1718291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 알고리즘 구현을 통해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핸디팜에서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제공하는 정보</a:t>
            </a:r>
          </a:p>
        </p:txBody>
      </p:sp>
    </p:spTree>
    <p:extLst>
      <p:ext uri="{BB962C8B-B14F-4D97-AF65-F5344CB8AC3E}">
        <p14:creationId xmlns:p14="http://schemas.microsoft.com/office/powerpoint/2010/main" val="48072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58ACE-3384-47D1-8669-15536DBE213B}"/>
              </a:ext>
            </a:extLst>
          </p:cNvPr>
          <p:cNvSpPr txBox="1"/>
          <p:nvPr/>
        </p:nvSpPr>
        <p:spPr>
          <a:xfrm>
            <a:off x="261529" y="71055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모바일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E03F21-CB27-4418-884A-91A91BC7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762C74-C560-4A15-85DC-7727C14F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865" y="1719565"/>
            <a:ext cx="2706815" cy="45113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AA42A5-212E-49E0-B72C-76AEC1714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443" y="1719568"/>
            <a:ext cx="2706814" cy="451135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B9CE229-470D-4748-8AAB-C5A46641182B}"/>
              </a:ext>
            </a:extLst>
          </p:cNvPr>
          <p:cNvGrpSpPr/>
          <p:nvPr/>
        </p:nvGrpSpPr>
        <p:grpSpPr>
          <a:xfrm>
            <a:off x="5414865" y="2886402"/>
            <a:ext cx="1362270" cy="2009112"/>
            <a:chOff x="446055" y="1493591"/>
            <a:chExt cx="1362270" cy="2009112"/>
          </a:xfrm>
        </p:grpSpPr>
        <p:pic>
          <p:nvPicPr>
            <p:cNvPr id="20" name="그림 19" descr="선화이(가) 표시된 사진&#10;&#10;자동 생성된 설명">
              <a:extLst>
                <a:ext uri="{FF2B5EF4-FFF2-40B4-BE49-F238E27FC236}">
                  <a16:creationId xmlns:a16="http://schemas.microsoft.com/office/drawing/2014/main" id="{B02454F1-F075-43CC-B6DD-772FC3D17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326" b="64726" l="29176" r="4768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62" t="10276" r="50000" b="29224"/>
            <a:stretch/>
          </p:blipFill>
          <p:spPr>
            <a:xfrm>
              <a:off x="446055" y="1842891"/>
              <a:ext cx="1362270" cy="165981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1BC3E-8C1D-4F0A-AAD6-DC7D7EFFB1EA}"/>
                </a:ext>
              </a:extLst>
            </p:cNvPr>
            <p:cNvSpPr txBox="1"/>
            <p:nvPr/>
          </p:nvSpPr>
          <p:spPr>
            <a:xfrm>
              <a:off x="499415" y="1493591"/>
              <a:ext cx="1148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나 소비자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0668DD7-83B6-4CF2-AFCC-9530B3B64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97" y="1719565"/>
            <a:ext cx="2651003" cy="45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40404 -0.24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8" y="-1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1.05716 -0.001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7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58ACE-3384-47D1-8669-15536DBE213B}"/>
              </a:ext>
            </a:extLst>
          </p:cNvPr>
          <p:cNvSpPr txBox="1"/>
          <p:nvPr/>
        </p:nvSpPr>
        <p:spPr>
          <a:xfrm>
            <a:off x="261529" y="71055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모바일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E03F21-CB27-4418-884A-91A91BC7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9CE229-470D-4748-8AAB-C5A46641182B}"/>
              </a:ext>
            </a:extLst>
          </p:cNvPr>
          <p:cNvGrpSpPr/>
          <p:nvPr/>
        </p:nvGrpSpPr>
        <p:grpSpPr>
          <a:xfrm>
            <a:off x="367943" y="1493591"/>
            <a:ext cx="1362270" cy="2009112"/>
            <a:chOff x="446055" y="1493591"/>
            <a:chExt cx="1362270" cy="2009112"/>
          </a:xfrm>
        </p:grpSpPr>
        <p:pic>
          <p:nvPicPr>
            <p:cNvPr id="20" name="그림 19" descr="선화이(가) 표시된 사진&#10;&#10;자동 생성된 설명">
              <a:extLst>
                <a:ext uri="{FF2B5EF4-FFF2-40B4-BE49-F238E27FC236}">
                  <a16:creationId xmlns:a16="http://schemas.microsoft.com/office/drawing/2014/main" id="{B02454F1-F075-43CC-B6DD-772FC3D17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326" b="64726" l="29176" r="4768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62" t="10276" r="50000" b="29224"/>
            <a:stretch/>
          </p:blipFill>
          <p:spPr>
            <a:xfrm>
              <a:off x="446055" y="1842891"/>
              <a:ext cx="1362270" cy="165981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1BC3E-8C1D-4F0A-AAD6-DC7D7EFFB1EA}"/>
                </a:ext>
              </a:extLst>
            </p:cNvPr>
            <p:cNvSpPr txBox="1"/>
            <p:nvPr/>
          </p:nvSpPr>
          <p:spPr>
            <a:xfrm>
              <a:off x="499415" y="1493591"/>
              <a:ext cx="1148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나 소비자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0668DD7-83B6-4CF2-AFCC-9530B3B64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01" y="777901"/>
            <a:ext cx="3531991" cy="60105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080D8F-A064-4FD0-9974-94FD2D059FBB}"/>
              </a:ext>
            </a:extLst>
          </p:cNvPr>
          <p:cNvSpPr/>
          <p:nvPr/>
        </p:nvSpPr>
        <p:spPr>
          <a:xfrm>
            <a:off x="4326903" y="4911365"/>
            <a:ext cx="1414021" cy="53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54D94B-C39C-4DB9-966B-4BFFA8BB50D4}"/>
              </a:ext>
            </a:extLst>
          </p:cNvPr>
          <p:cNvSpPr/>
          <p:nvPr/>
        </p:nvSpPr>
        <p:spPr>
          <a:xfrm>
            <a:off x="4066013" y="2377310"/>
            <a:ext cx="3663966" cy="18930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EB0079-8B30-4B80-8F28-2E7290084493}"/>
              </a:ext>
            </a:extLst>
          </p:cNvPr>
          <p:cNvCxnSpPr>
            <a:stCxn id="12" idx="3"/>
          </p:cNvCxnSpPr>
          <p:nvPr/>
        </p:nvCxnSpPr>
        <p:spPr>
          <a:xfrm>
            <a:off x="7729979" y="3323826"/>
            <a:ext cx="612743" cy="0"/>
          </a:xfrm>
          <a:prstGeom prst="straightConnector1">
            <a:avLst/>
          </a:prstGeom>
          <a:ln>
            <a:solidFill>
              <a:srgbClr val="333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DC9806-549D-42DA-81B7-477FCF7FADF8}"/>
              </a:ext>
            </a:extLst>
          </p:cNvPr>
          <p:cNvSpPr txBox="1"/>
          <p:nvPr/>
        </p:nvSpPr>
        <p:spPr>
          <a:xfrm>
            <a:off x="8352149" y="3183003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예측가격 그래프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71158-3502-40C9-AA07-E1AF20B1C03E}"/>
              </a:ext>
            </a:extLst>
          </p:cNvPr>
          <p:cNvSpPr/>
          <p:nvPr/>
        </p:nvSpPr>
        <p:spPr>
          <a:xfrm>
            <a:off x="5062194" y="5439266"/>
            <a:ext cx="873632" cy="135721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0D47DAF-9053-4BDA-B252-D9F2E487AD85}"/>
              </a:ext>
            </a:extLst>
          </p:cNvPr>
          <p:cNvCxnSpPr>
            <a:cxnSpLocks/>
            <a:stCxn id="15" idx="1"/>
            <a:endCxn id="19" idx="3"/>
          </p:cNvCxnSpPr>
          <p:nvPr/>
        </p:nvCxnSpPr>
        <p:spPr>
          <a:xfrm rot="10800000">
            <a:off x="2758356" y="5454656"/>
            <a:ext cx="2303838" cy="663221"/>
          </a:xfrm>
          <a:prstGeom prst="bentConnector3">
            <a:avLst>
              <a:gd name="adj1" fmla="val 50000"/>
            </a:avLst>
          </a:prstGeom>
          <a:ln>
            <a:solidFill>
              <a:srgbClr val="333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09EE9E-0FE2-43EE-A0C1-BBA4DE804024}"/>
              </a:ext>
            </a:extLst>
          </p:cNvPr>
          <p:cNvSpPr txBox="1"/>
          <p:nvPr/>
        </p:nvSpPr>
        <p:spPr>
          <a:xfrm>
            <a:off x="1352202" y="526998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농장정보확인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DE5B8A-EFE9-402F-AB09-2A4C3E162756}"/>
              </a:ext>
            </a:extLst>
          </p:cNvPr>
          <p:cNvSpPr/>
          <p:nvPr/>
        </p:nvSpPr>
        <p:spPr>
          <a:xfrm>
            <a:off x="6006879" y="5439266"/>
            <a:ext cx="573030" cy="135721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0D91628-0AB4-4F68-8132-F6CB3163D706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7148375" y="4235493"/>
            <a:ext cx="348792" cy="2058755"/>
          </a:xfrm>
          <a:prstGeom prst="bentConnector2">
            <a:avLst/>
          </a:prstGeom>
          <a:ln>
            <a:solidFill>
              <a:srgbClr val="333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9DF8DAA-B0E7-44E4-9CD6-E3F142FFF6A3}"/>
              </a:ext>
            </a:extLst>
          </p:cNvPr>
          <p:cNvSpPr txBox="1"/>
          <p:nvPr/>
        </p:nvSpPr>
        <p:spPr>
          <a:xfrm>
            <a:off x="8411160" y="4911365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희망하는 구매수량 기입</a:t>
            </a:r>
          </a:p>
        </p:txBody>
      </p:sp>
    </p:spTree>
    <p:extLst>
      <p:ext uri="{BB962C8B-B14F-4D97-AF65-F5344CB8AC3E}">
        <p14:creationId xmlns:p14="http://schemas.microsoft.com/office/powerpoint/2010/main" val="337196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06DD6D-343B-4468-99E7-601B62D6C86B}"/>
              </a:ext>
            </a:extLst>
          </p:cNvPr>
          <p:cNvGrpSpPr/>
          <p:nvPr/>
        </p:nvGrpSpPr>
        <p:grpSpPr>
          <a:xfrm>
            <a:off x="-1" y="896198"/>
            <a:ext cx="12191999" cy="5130975"/>
            <a:chOff x="0" y="805769"/>
            <a:chExt cx="12191999" cy="47922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53C92A-47D7-4AFE-B7CA-218461F07FC9}"/>
                </a:ext>
              </a:extLst>
            </p:cNvPr>
            <p:cNvSpPr/>
            <p:nvPr/>
          </p:nvSpPr>
          <p:spPr>
            <a:xfrm>
              <a:off x="0" y="2104103"/>
              <a:ext cx="12191999" cy="349393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020810-E976-4372-9956-494AC7690F05}"/>
                </a:ext>
              </a:extLst>
            </p:cNvPr>
            <p:cNvGrpSpPr/>
            <p:nvPr/>
          </p:nvGrpSpPr>
          <p:grpSpPr>
            <a:xfrm>
              <a:off x="10224416" y="805769"/>
              <a:ext cx="1596755" cy="2135464"/>
              <a:chOff x="1267084" y="1877223"/>
              <a:chExt cx="1596755" cy="21354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EA08BF2-7E55-4A29-B86B-492EF8A79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0625" b="92222" l="13750" r="83125">
                            <a14:foregroundMark x1="41667" y1="22917" x2="41667" y2="22917"/>
                            <a14:foregroundMark x1="41667" y1="21389" x2="48333" y2="21806"/>
                            <a14:foregroundMark x1="48681" y1="20694" x2="48681" y2="20694"/>
                            <a14:foregroundMark x1="16389" y1="39583" x2="16389" y2="39583"/>
                            <a14:foregroundMark x1="13819" y1="40694" x2="13819" y2="40694"/>
                            <a14:foregroundMark x1="83194" y1="39583" x2="83194" y2="39583"/>
                            <a14:foregroundMark x1="45694" y1="65556" x2="37222" y2="68889"/>
                            <a14:foregroundMark x1="34236" y1="70764" x2="29028" y2="82986"/>
                            <a14:foregroundMark x1="49028" y1="68125" x2="41667" y2="87431"/>
                            <a14:foregroundMark x1="41667" y1="87431" x2="41667" y2="87431"/>
                            <a14:foregroundMark x1="57569" y1="68542" x2="57222" y2="80764"/>
                            <a14:foregroundMark x1="66458" y1="67014" x2="69097" y2="78542"/>
                            <a14:foregroundMark x1="72778" y1="71111" x2="74653" y2="81111"/>
                            <a14:foregroundMark x1="70903" y1="68542" x2="80208" y2="83333"/>
                            <a14:foregroundMark x1="60208" y1="66319" x2="57222" y2="81875"/>
                            <a14:foregroundMark x1="57222" y1="67014" x2="55000" y2="83333"/>
                            <a14:foregroundMark x1="60208" y1="64792" x2="62431" y2="79236"/>
                            <a14:foregroundMark x1="62431" y1="72569" x2="62431" y2="86319"/>
                            <a14:foregroundMark x1="54583" y1="70000" x2="54583" y2="70000"/>
                            <a14:foregroundMark x1="44583" y1="91875" x2="52014" y2="92222"/>
                            <a14:foregroundMark x1="56875" y1="92222" x2="56875" y2="92222"/>
                            <a14:foregroundMark x1="76111" y1="71458" x2="76111" y2="714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75" t="14513" r="10489"/>
              <a:stretch/>
            </p:blipFill>
            <p:spPr>
              <a:xfrm>
                <a:off x="1267084" y="2309334"/>
                <a:ext cx="1596755" cy="170335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F2D2F1-2FE5-4910-A713-FF96254411AF}"/>
                  </a:ext>
                </a:extLst>
              </p:cNvPr>
              <p:cNvSpPr txBox="1"/>
              <p:nvPr/>
            </p:nvSpPr>
            <p:spPr>
              <a:xfrm>
                <a:off x="1551946" y="1877223"/>
                <a:ext cx="9204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나</a:t>
                </a:r>
                <a:r>
                  <a:rPr lang="en-US" altLang="ko-KR" sz="20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</a:t>
                </a:r>
                <a:r>
                  <a:rPr lang="ko-KR" altLang="en-US" sz="20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농부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2C6826-272C-4958-A5FF-A6ED12862922}"/>
              </a:ext>
            </a:extLst>
          </p:cNvPr>
          <p:cNvSpPr txBox="1"/>
          <p:nvPr/>
        </p:nvSpPr>
        <p:spPr>
          <a:xfrm>
            <a:off x="813306" y="3119633"/>
            <a:ext cx="108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니즈에 따른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농산물 재배로 확실한 판로 개척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고정수익 보장 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B25AA-5A9A-4BE5-B333-55CEB0D6F84E}"/>
              </a:ext>
            </a:extLst>
          </p:cNvPr>
          <p:cNvSpPr txBox="1"/>
          <p:nvPr/>
        </p:nvSpPr>
        <p:spPr>
          <a:xfrm>
            <a:off x="754633" y="4008027"/>
            <a:ext cx="1068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가격예측정보를 통해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출하가격을 정할 수 있고 그로 인한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손실위험성 감소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3CA932-72EE-4CC9-AD23-7AD69E05F31B}"/>
              </a:ext>
            </a:extLst>
          </p:cNvPr>
          <p:cNvSpPr txBox="1"/>
          <p:nvPr/>
        </p:nvSpPr>
        <p:spPr>
          <a:xfrm>
            <a:off x="754633" y="4820578"/>
            <a:ext cx="964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F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예측된 수요량과 공급량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참고하여 계획농사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폐기 농산물 감소</a:t>
            </a:r>
          </a:p>
        </p:txBody>
      </p:sp>
    </p:spTree>
    <p:extLst>
      <p:ext uri="{BB962C8B-B14F-4D97-AF65-F5344CB8AC3E}">
        <p14:creationId xmlns:p14="http://schemas.microsoft.com/office/powerpoint/2010/main" val="393445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0"/>
            </p:par>
          </p:childTnLst>
        </p:cTn>
      </p:par>
    </p:tnLst>
    <p:bldLst>
      <p:bldP spid="10" grpId="0"/>
      <p:bldP spid="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498795-0AD4-416B-B899-E0E0FF67E0CB}"/>
              </a:ext>
            </a:extLst>
          </p:cNvPr>
          <p:cNvGrpSpPr/>
          <p:nvPr/>
        </p:nvGrpSpPr>
        <p:grpSpPr>
          <a:xfrm>
            <a:off x="1" y="1110522"/>
            <a:ext cx="12191999" cy="4336550"/>
            <a:chOff x="1" y="1110521"/>
            <a:chExt cx="12191999" cy="456684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E53C92A-47D7-4AFE-B7CA-218461F07FC9}"/>
                </a:ext>
              </a:extLst>
            </p:cNvPr>
            <p:cNvSpPr/>
            <p:nvPr/>
          </p:nvSpPr>
          <p:spPr>
            <a:xfrm>
              <a:off x="1" y="2183428"/>
              <a:ext cx="12191999" cy="349393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5341D00-FF0D-433A-B9B5-0E60D2A1115A}"/>
                </a:ext>
              </a:extLst>
            </p:cNvPr>
            <p:cNvGrpSpPr/>
            <p:nvPr/>
          </p:nvGrpSpPr>
          <p:grpSpPr>
            <a:xfrm>
              <a:off x="10454087" y="1110521"/>
              <a:ext cx="1362270" cy="2009112"/>
              <a:chOff x="446055" y="1493591"/>
              <a:chExt cx="1362270" cy="2009112"/>
            </a:xfrm>
          </p:grpSpPr>
          <p:pic>
            <p:nvPicPr>
              <p:cNvPr id="17" name="그림 16" descr="선화이(가) 표시된 사진&#10;&#10;자동 생성된 설명">
                <a:extLst>
                  <a:ext uri="{FF2B5EF4-FFF2-40B4-BE49-F238E27FC236}">
                    <a16:creationId xmlns:a16="http://schemas.microsoft.com/office/drawing/2014/main" id="{7B346A27-6FB8-491C-8F44-811464E714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326" b="64726" l="29176" r="4768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62" t="10276" r="50000" b="29224"/>
              <a:stretch/>
            </p:blipFill>
            <p:spPr>
              <a:xfrm>
                <a:off x="446055" y="1842891"/>
                <a:ext cx="1362270" cy="165981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9410DF-88CD-443E-AB2A-9456EA3A221F}"/>
                  </a:ext>
                </a:extLst>
              </p:cNvPr>
              <p:cNvSpPr txBox="1"/>
              <p:nvPr/>
            </p:nvSpPr>
            <p:spPr>
              <a:xfrm>
                <a:off x="499415" y="1493591"/>
                <a:ext cx="11480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나 소비자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FB25AA-5A9A-4BE5-B333-55CEB0D6F84E}"/>
              </a:ext>
            </a:extLst>
          </p:cNvPr>
          <p:cNvSpPr txBox="1"/>
          <p:nvPr/>
        </p:nvSpPr>
        <p:spPr>
          <a:xfrm>
            <a:off x="879004" y="3468933"/>
            <a:ext cx="980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가격예측정보</a:t>
            </a:r>
            <a:r>
              <a:rPr lang="en-US" altLang="ko-KR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800" u="sng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유통과정 축소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저렴한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가격의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신선한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농산물 구매 </a:t>
            </a:r>
          </a:p>
        </p:txBody>
      </p:sp>
    </p:spTree>
    <p:extLst>
      <p:ext uri="{BB962C8B-B14F-4D97-AF65-F5344CB8AC3E}">
        <p14:creationId xmlns:p14="http://schemas.microsoft.com/office/powerpoint/2010/main" val="83093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2"/>
            </p:par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사업화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3D379-CD9E-4B4A-B3B3-65693BF39E16}"/>
              </a:ext>
            </a:extLst>
          </p:cNvPr>
          <p:cNvSpPr txBox="1"/>
          <p:nvPr/>
        </p:nvSpPr>
        <p:spPr>
          <a:xfrm>
            <a:off x="261529" y="1383288"/>
            <a:ext cx="116161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판매계획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타겟층</a:t>
            </a:r>
          </a:p>
          <a:p>
            <a:pPr lvl="1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저렴한 가격으로 신선한 농산물을 사고 싶어하는 식당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기관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단체주문 고객</a:t>
            </a:r>
          </a:p>
          <a:p>
            <a:pPr lvl="1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생산자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계획농사를 짓고 싶은 농부</a:t>
            </a:r>
          </a:p>
          <a:p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이용비용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해당 플랫폼은 모든 서비스가 무료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수익 창출 구조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농부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비료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농기계 등 농업 관련 사업 광고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                     소비자를 분리해 각자를 타겟으로 한 광고 서비스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                     신규가입 할인을 통한 고객확보</a:t>
            </a:r>
          </a:p>
          <a:p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유통경로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지자체 협력해서 방안 모색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76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6A2CF37-75C6-4F86-BB89-950A6657C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24240"/>
              </p:ext>
            </p:extLst>
          </p:nvPr>
        </p:nvGraphicFramePr>
        <p:xfrm>
          <a:off x="905374" y="3267850"/>
          <a:ext cx="9800536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0268">
                  <a:extLst>
                    <a:ext uri="{9D8B030D-6E8A-4147-A177-3AD203B41FA5}">
                      <a16:colId xmlns:a16="http://schemas.microsoft.com/office/drawing/2014/main" val="877680954"/>
                    </a:ext>
                  </a:extLst>
                </a:gridCol>
                <a:gridCol w="4900268">
                  <a:extLst>
                    <a:ext uri="{9D8B030D-6E8A-4147-A177-3AD203B41FA5}">
                      <a16:colId xmlns:a16="http://schemas.microsoft.com/office/drawing/2014/main" val="833720204"/>
                    </a:ext>
                  </a:extLst>
                </a:gridCol>
              </a:tblGrid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803616"/>
                  </a:ext>
                </a:extLst>
              </a:tr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기상데이터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기상청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405347"/>
                  </a:ext>
                </a:extLst>
              </a:tr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농산물 가격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농산물 유통정보서비스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249850"/>
                  </a:ext>
                </a:extLst>
              </a:tr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유가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오피넷</a:t>
                      </a:r>
                      <a:endParaRPr lang="ko-KR" altLang="en-US" sz="2000" dirty="0">
                        <a:latin typeface="빙그레 싸만코체" panose="020B0503000000000000" pitchFamily="50" charset="-127"/>
                        <a:ea typeface="빙그레 싸만코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740832"/>
                  </a:ext>
                </a:extLst>
              </a:tr>
              <a:tr h="633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물가 상승률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전년도 수확량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재배 면적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전년도 수입량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소비자 소득수준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국가통계포털</a:t>
                      </a:r>
                      <a:endParaRPr lang="ko-KR" altLang="en-US" sz="2000" dirty="0">
                        <a:latin typeface="빙그레 싸만코체" panose="020B0503000000000000" pitchFamily="50" charset="-127"/>
                        <a:ea typeface="빙그레 싸만코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0790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E3CEA56-610E-41C9-A52C-58EF2AEED63F}"/>
              </a:ext>
            </a:extLst>
          </p:cNvPr>
          <p:cNvSpPr txBox="1"/>
          <p:nvPr/>
        </p:nvSpPr>
        <p:spPr>
          <a:xfrm>
            <a:off x="261529" y="1487939"/>
            <a:ext cx="11245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기상 변수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기온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강수량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습도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적설량</a:t>
            </a:r>
          </a:p>
          <a:p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 변수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유가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물가 상승률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수확량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수입량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재배면적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대체 가능한 타 농산물의 가격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소득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기호유통망 구조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정부의 수급관리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8E08BD-9375-43D1-A184-708DEE97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6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6A2CF37-75C6-4F86-BB89-950A6657C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996922"/>
              </p:ext>
            </p:extLst>
          </p:nvPr>
        </p:nvGraphicFramePr>
        <p:xfrm>
          <a:off x="905374" y="3267850"/>
          <a:ext cx="9800536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0268">
                  <a:extLst>
                    <a:ext uri="{9D8B030D-6E8A-4147-A177-3AD203B41FA5}">
                      <a16:colId xmlns:a16="http://schemas.microsoft.com/office/drawing/2014/main" val="877680954"/>
                    </a:ext>
                  </a:extLst>
                </a:gridCol>
                <a:gridCol w="4900268">
                  <a:extLst>
                    <a:ext uri="{9D8B030D-6E8A-4147-A177-3AD203B41FA5}">
                      <a16:colId xmlns:a16="http://schemas.microsoft.com/office/drawing/2014/main" val="833720204"/>
                    </a:ext>
                  </a:extLst>
                </a:gridCol>
              </a:tblGrid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803616"/>
                  </a:ext>
                </a:extLst>
              </a:tr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기상데이터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강원통계정보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405347"/>
                  </a:ext>
                </a:extLst>
              </a:tr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농산물 가격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KADX</a:t>
                      </a:r>
                      <a:endParaRPr lang="ko-KR" altLang="en-US" sz="2000" dirty="0">
                        <a:latin typeface="빙그레 싸만코체" panose="020B0503000000000000" pitchFamily="50" charset="-127"/>
                        <a:ea typeface="빙그레 싸만코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249850"/>
                  </a:ext>
                </a:extLst>
              </a:tr>
              <a:tr h="36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유가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오피넷</a:t>
                      </a:r>
                      <a:endParaRPr lang="ko-KR" altLang="en-US" sz="2000" dirty="0">
                        <a:latin typeface="빙그레 싸만코체" panose="020B0503000000000000" pitchFamily="50" charset="-127"/>
                        <a:ea typeface="빙그레 싸만코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740832"/>
                  </a:ext>
                </a:extLst>
              </a:tr>
              <a:tr h="633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물가 상승률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전년도 수확량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재배 면적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전년도 수입량</a:t>
                      </a:r>
                      <a:r>
                        <a:rPr lang="en-US" altLang="ko-KR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소비자 소득수준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빙그레 싸만코체" panose="020B0503000000000000" pitchFamily="50" charset="-127"/>
                          <a:ea typeface="빙그레 싸만코체" panose="020B0503000000000000" pitchFamily="50" charset="-127"/>
                        </a:rPr>
                        <a:t>국가통계포털</a:t>
                      </a:r>
                      <a:endParaRPr lang="ko-KR" altLang="en-US" sz="2000" dirty="0">
                        <a:latin typeface="빙그레 싸만코체" panose="020B0503000000000000" pitchFamily="50" charset="-127"/>
                        <a:ea typeface="빙그레 싸만코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0790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E3CEA56-610E-41C9-A52C-58EF2AEED63F}"/>
              </a:ext>
            </a:extLst>
          </p:cNvPr>
          <p:cNvSpPr txBox="1"/>
          <p:nvPr/>
        </p:nvSpPr>
        <p:spPr>
          <a:xfrm>
            <a:off x="261529" y="1487939"/>
            <a:ext cx="11245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기상 변수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기온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강수량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습도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풍량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적설량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강원통계정보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 변수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유가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오피넷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물가 상승률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국가지표체계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수확량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강원통계정보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수입량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농식품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FTA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활용정보서비스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재배면적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강원통계정보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대체 가능한 타 농산물의 가격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고구마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공급량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(KAMIS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농산물 유통정보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8E08BD-9375-43D1-A184-708DEE97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98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95D3A-490F-4445-9BA7-923998C896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BE69B-8E28-48CD-8AD2-642FBDB878DE}"/>
              </a:ext>
            </a:extLst>
          </p:cNvPr>
          <p:cNvSpPr txBox="1"/>
          <p:nvPr/>
        </p:nvSpPr>
        <p:spPr>
          <a:xfrm>
            <a:off x="3994239" y="2353105"/>
            <a:ext cx="42035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MINI PROJECT</a:t>
            </a:r>
          </a:p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PRESENTATION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13791-4B56-47A6-98A1-0B12FBB03B4C}"/>
              </a:ext>
            </a:extLst>
          </p:cNvPr>
          <p:cNvSpPr txBox="1"/>
          <p:nvPr/>
        </p:nvSpPr>
        <p:spPr>
          <a:xfrm>
            <a:off x="-2656497" y="3516541"/>
            <a:ext cx="2491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FIRST CHAPTER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3F6F-8050-46A6-88DB-E7F34C5E8D32}"/>
              </a:ext>
            </a:extLst>
          </p:cNvPr>
          <p:cNvSpPr txBox="1"/>
          <p:nvPr/>
        </p:nvSpPr>
        <p:spPr>
          <a:xfrm>
            <a:off x="-2821606" y="4054834"/>
            <a:ext cx="28216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SECOND CHAPTER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8038E-C121-41A8-8510-7954214EDE21}"/>
              </a:ext>
            </a:extLst>
          </p:cNvPr>
          <p:cNvSpPr txBox="1"/>
          <p:nvPr/>
        </p:nvSpPr>
        <p:spPr>
          <a:xfrm>
            <a:off x="-2676536" y="4593127"/>
            <a:ext cx="2531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THIRD CHAPTER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26790-14A5-4C2F-A44E-B0FF358D0242}"/>
              </a:ext>
            </a:extLst>
          </p:cNvPr>
          <p:cNvSpPr txBox="1"/>
          <p:nvPr/>
        </p:nvSpPr>
        <p:spPr>
          <a:xfrm>
            <a:off x="-2808785" y="5131420"/>
            <a:ext cx="27959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FOURTH CHAPTER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392C2-BB83-491D-8021-A430B947FA13}"/>
              </a:ext>
            </a:extLst>
          </p:cNvPr>
          <p:cNvSpPr txBox="1"/>
          <p:nvPr/>
        </p:nvSpPr>
        <p:spPr>
          <a:xfrm>
            <a:off x="5174113" y="3760442"/>
            <a:ext cx="18437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2021.6.17 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기획안 발표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842E95-86F6-468C-90BC-D407F9C2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5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 결정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3DBAA0-AF28-4B0E-BE0A-C10079337B9B}"/>
              </a:ext>
            </a:extLst>
          </p:cNvPr>
          <p:cNvGrpSpPr/>
          <p:nvPr/>
        </p:nvGrpSpPr>
        <p:grpSpPr>
          <a:xfrm>
            <a:off x="2880851" y="1913641"/>
            <a:ext cx="8996921" cy="4081806"/>
            <a:chOff x="880261" y="2025445"/>
            <a:chExt cx="9659922" cy="35809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3CEA56-610E-41C9-A52C-58EF2AEED63F}"/>
                </a:ext>
              </a:extLst>
            </p:cNvPr>
            <p:cNvSpPr txBox="1"/>
            <p:nvPr/>
          </p:nvSpPr>
          <p:spPr>
            <a:xfrm>
              <a:off x="6944735" y="3354274"/>
              <a:ext cx="3595448" cy="1047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변수 결정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357894-DD5F-452C-A88E-D2E95D2C2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667" b="61667" l="69583" r="92292">
                          <a14:foregroundMark x1="70781" y1="32778" x2="77135" y2="32130"/>
                          <a14:foregroundMark x1="77135" y1="32130" x2="86563" y2="32870"/>
                          <a14:foregroundMark x1="70625" y1="32407" x2="69896" y2="42963"/>
                          <a14:foregroundMark x1="71667" y1="31759" x2="75469" y2="31667"/>
                          <a14:foregroundMark x1="75469" y1="31667" x2="77708" y2="32037"/>
                          <a14:foregroundMark x1="86615" y1="60833" x2="81458" y2="59907"/>
                          <a14:foregroundMark x1="70885" y1="61759" x2="74583" y2="61481"/>
                          <a14:foregroundMark x1="74583" y1="61481" x2="74740" y2="61667"/>
                          <a14:foregroundMark x1="89479" y1="32222" x2="89479" y2="32222"/>
                          <a14:foregroundMark x1="89427" y1="33889" x2="89427" y2="33889"/>
                          <a14:foregroundMark x1="89323" y1="33704" x2="89427" y2="45463"/>
                          <a14:foregroundMark x1="89323" y1="55185" x2="89010" y2="58889"/>
                          <a14:foregroundMark x1="69583" y1="40833" x2="69583" y2="40833"/>
                        </a14:backgroundRemoval>
                      </a14:imgEffect>
                    </a14:imgLayer>
                  </a14:imgProps>
                </a:ext>
              </a:extLst>
            </a:blip>
            <a:srcRect l="69068" t="29484" r="5081" b="36024"/>
            <a:stretch/>
          </p:blipFill>
          <p:spPr>
            <a:xfrm>
              <a:off x="880261" y="2025445"/>
              <a:ext cx="4771331" cy="3580989"/>
            </a:xfrm>
            <a:prstGeom prst="rect">
              <a:avLst/>
            </a:prstGeom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1DFB5EB1-78D0-453D-88C5-DF5A76EBA22C}"/>
                </a:ext>
              </a:extLst>
            </p:cNvPr>
            <p:cNvSpPr/>
            <p:nvPr/>
          </p:nvSpPr>
          <p:spPr>
            <a:xfrm>
              <a:off x="5148166" y="3078393"/>
              <a:ext cx="1288026" cy="13273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BDC2AA2-A687-4A47-AB65-09744A4A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C9BBD-7EFA-46D6-BFE0-209AEEA3B9A7}"/>
              </a:ext>
            </a:extLst>
          </p:cNvPr>
          <p:cNvSpPr txBox="1"/>
          <p:nvPr/>
        </p:nvSpPr>
        <p:spPr>
          <a:xfrm>
            <a:off x="-643038" y="2024646"/>
            <a:ext cx="352389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유가</a:t>
            </a:r>
            <a:endParaRPr lang="en-US" altLang="ko-KR" sz="1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물가 상승률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수확량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수입량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전년 재배면적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대체 가능한 타 농산물의 가격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소득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소비자의 기호유통망 구조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정부의 수급관리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17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구현범위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BDC2AA2-A687-4A47-AB65-09744A4A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2BCD7-1524-4025-B4E5-91C17D074E10}"/>
              </a:ext>
            </a:extLst>
          </p:cNvPr>
          <p:cNvSpPr txBox="1"/>
          <p:nvPr/>
        </p:nvSpPr>
        <p:spPr>
          <a:xfrm>
            <a:off x="261529" y="1490614"/>
            <a:ext cx="11092271" cy="42011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 데이터 범위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기상 데이터는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1999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월부터 시작되고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물가 상승률은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1997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년부터 존재한다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효과적인 학습을 위해서는 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공통으로 존재하는 기간</a:t>
            </a:r>
            <a:r>
              <a:rPr lang="ko-KR" altLang="en-US" sz="2000" dirty="0">
                <a:solidFill>
                  <a:srgbClr val="404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데이터만 활용하자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**2000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일부터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년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31</a:t>
            </a:r>
            <a:r>
              <a:rPr lang="ko-KR" altLang="en-US" sz="2400" u="sng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</a:t>
            </a:r>
            <a:r>
              <a:rPr lang="ko-KR" altLang="en-US" sz="2000" dirty="0">
                <a:solidFill>
                  <a:srgbClr val="40404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결정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선택 농산물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구현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다음주 홈페이지 구현 실습시간에 웹 구현하기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44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18DBE5-CDD4-4587-9193-31BA92B779E9}"/>
              </a:ext>
            </a:extLst>
          </p:cNvPr>
          <p:cNvSpPr/>
          <p:nvPr/>
        </p:nvSpPr>
        <p:spPr>
          <a:xfrm>
            <a:off x="0" y="4539165"/>
            <a:ext cx="12192000" cy="1416083"/>
          </a:xfrm>
          <a:prstGeom prst="rect">
            <a:avLst/>
          </a:prstGeom>
          <a:solidFill>
            <a:srgbClr val="355DA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약점 및 보완계획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BDC2AA2-A687-4A47-AB65-09744A4A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6D823-C7C9-4561-87CD-7F4091EECC16}"/>
              </a:ext>
            </a:extLst>
          </p:cNvPr>
          <p:cNvSpPr txBox="1"/>
          <p:nvPr/>
        </p:nvSpPr>
        <p:spPr>
          <a:xfrm>
            <a:off x="2353051" y="1883015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5D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약점</a:t>
            </a:r>
            <a:endParaRPr lang="en-US" altLang="ko-KR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5DA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2128C-8D5D-4D3C-9084-4B31EDD4F3F6}"/>
              </a:ext>
            </a:extLst>
          </p:cNvPr>
          <p:cNvSpPr txBox="1"/>
          <p:nvPr/>
        </p:nvSpPr>
        <p:spPr>
          <a:xfrm>
            <a:off x="4045849" y="4682224"/>
            <a:ext cx="3533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구글 트렌드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 사례</a:t>
            </a:r>
            <a:endParaRPr lang="en-US" altLang="ko-KR" sz="2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11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미국의 독감 트렌드 예측 성공</a:t>
            </a:r>
            <a:endParaRPr lang="en-US" altLang="ko-KR" sz="1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2016 </a:t>
            </a:r>
            <a:r>
              <a:rPr lang="ko-KR" altLang="en-US" sz="1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브렉시트</a:t>
            </a:r>
            <a:r>
              <a:rPr lang="ko-KR" altLang="en-US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투표 결과 예측 성공</a:t>
            </a:r>
            <a:endParaRPr lang="en-US" altLang="ko-KR" sz="1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53E72E-B822-4B84-8E4E-01EDF4F0A352}"/>
              </a:ext>
            </a:extLst>
          </p:cNvPr>
          <p:cNvCxnSpPr>
            <a:cxnSpLocks/>
          </p:cNvCxnSpPr>
          <p:nvPr/>
        </p:nvCxnSpPr>
        <p:spPr>
          <a:xfrm>
            <a:off x="1251422" y="2464201"/>
            <a:ext cx="313812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2C63E9-5BCA-453C-9DBA-1A5252C1C744}"/>
              </a:ext>
            </a:extLst>
          </p:cNvPr>
          <p:cNvSpPr txBox="1"/>
          <p:nvPr/>
        </p:nvSpPr>
        <p:spPr>
          <a:xfrm>
            <a:off x="1391806" y="2595150"/>
            <a:ext cx="2882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유행하는 작물의 경우 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예측에 어려움이 있다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95168-55D4-4F12-99D7-9D628E8DC043}"/>
              </a:ext>
            </a:extLst>
          </p:cNvPr>
          <p:cNvSpPr txBox="1"/>
          <p:nvPr/>
        </p:nvSpPr>
        <p:spPr>
          <a:xfrm>
            <a:off x="8182151" y="1883016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5D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보완계획</a:t>
            </a:r>
            <a:endParaRPr lang="en-US" altLang="ko-KR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5DA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1E9887E-5C44-4E5A-8BE3-DB0BDB80E3B2}"/>
              </a:ext>
            </a:extLst>
          </p:cNvPr>
          <p:cNvCxnSpPr>
            <a:cxnSpLocks/>
          </p:cNvCxnSpPr>
          <p:nvPr/>
        </p:nvCxnSpPr>
        <p:spPr>
          <a:xfrm>
            <a:off x="6952756" y="2461429"/>
            <a:ext cx="4143869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C3BF11-DFF3-482F-B42A-1A67EFC58402}"/>
              </a:ext>
            </a:extLst>
          </p:cNvPr>
          <p:cNvSpPr txBox="1"/>
          <p:nvPr/>
        </p:nvSpPr>
        <p:spPr>
          <a:xfrm>
            <a:off x="6868489" y="2595150"/>
            <a:ext cx="4312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구글의 트렌드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활용한다면 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예측에 도움이 될 것으로 판단</a:t>
            </a:r>
            <a:endParaRPr lang="ko-KR" altLang="en-US" sz="2400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571E20C-6BDB-4723-A64A-6E293DB5005B}"/>
              </a:ext>
            </a:extLst>
          </p:cNvPr>
          <p:cNvSpPr/>
          <p:nvPr/>
        </p:nvSpPr>
        <p:spPr>
          <a:xfrm>
            <a:off x="5143145" y="1925465"/>
            <a:ext cx="1066800" cy="109958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조금 굽은 화살표 단색으로 채워진">
            <a:extLst>
              <a:ext uri="{FF2B5EF4-FFF2-40B4-BE49-F238E27FC236}">
                <a16:creationId xmlns:a16="http://schemas.microsoft.com/office/drawing/2014/main" id="{A4BB3743-C431-4DD7-A61D-582C2CAC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9362" y="5205512"/>
            <a:ext cx="326176" cy="326176"/>
          </a:xfrm>
          <a:prstGeom prst="rect">
            <a:avLst/>
          </a:prstGeom>
        </p:spPr>
      </p:pic>
      <p:pic>
        <p:nvPicPr>
          <p:cNvPr id="26" name="그래픽 25" descr="조금 굽은 화살표 단색으로 채워진">
            <a:extLst>
              <a:ext uri="{FF2B5EF4-FFF2-40B4-BE49-F238E27FC236}">
                <a16:creationId xmlns:a16="http://schemas.microsoft.com/office/drawing/2014/main" id="{0B9E8DA3-921B-429E-AD3A-5706C7800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2217" y="5492776"/>
            <a:ext cx="326176" cy="3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4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알고리즘 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C6826-272C-4958-A5FF-A6ED12862922}"/>
              </a:ext>
            </a:extLst>
          </p:cNvPr>
          <p:cNvSpPr txBox="1"/>
          <p:nvPr/>
        </p:nvSpPr>
        <p:spPr>
          <a:xfrm>
            <a:off x="964927" y="1625611"/>
            <a:ext cx="977460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LSTM ( Long Short Term Memory networks ) </a:t>
            </a:r>
          </a:p>
          <a:p>
            <a:pPr algn="ctr"/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54275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RNN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에서 과거 데이터의 기억 기능을 보강한 알고리즘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93DD12-C5B2-400C-A3B3-E6420C20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1AFDEA-1F0A-4684-BFE4-7EA6D7EF8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964" b="86556" l="33263" r="65579">
                        <a14:foregroundMark x1="45474" y1="65861" x2="45263" y2="67372"/>
                        <a14:foregroundMark x1="48842" y1="61480" x2="48632" y2="64955"/>
                        <a14:foregroundMark x1="51579" y1="62236" x2="53263" y2="64955"/>
                        <a14:foregroundMark x1="53158" y1="70544" x2="50947" y2="71450"/>
                        <a14:foregroundMark x1="53895" y1="70242" x2="53158" y2="70544"/>
                        <a14:foregroundMark x1="49053" y1="70997" x2="47474" y2="70846"/>
                        <a14:foregroundMark x1="49053" y1="74924" x2="47368" y2="71752"/>
                        <a14:foregroundMark x1="42000" y1="67221" x2="48842" y2="66767"/>
                        <a14:foregroundMark x1="53263" y1="64653" x2="50105" y2="59819"/>
                        <a14:foregroundMark x1="53579" y1="69789" x2="47158" y2="75227"/>
                        <a14:foregroundMark x1="47158" y1="75227" x2="47579" y2="74471"/>
                        <a14:foregroundMark x1="48632" y1="77190" x2="48632" y2="77190"/>
                        <a14:foregroundMark x1="53895" y1="70997" x2="55895" y2="70846"/>
                        <a14:foregroundMark x1="52105" y1="74622" x2="52105" y2="73112"/>
                        <a14:foregroundMark x1="52105" y1="75227" x2="52105" y2="74622"/>
                        <a14:foregroundMark x1="52105" y1="75529" x2="52105" y2="75227"/>
                        <a14:foregroundMark x1="48632" y1="54532" x2="48632" y2="56949"/>
                        <a14:foregroundMark x1="52105" y1="59215" x2="52105" y2="61027"/>
                        <a14:foregroundMark x1="52105" y1="58761" x2="52105" y2="59215"/>
                        <a14:foregroundMark x1="54105" y1="63142" x2="55364" y2="63142"/>
                        <a14:foregroundMark x1="38947" y1="64048" x2="40947" y2="66163"/>
                        <a14:foregroundMark x1="38737" y1="70393" x2="40737" y2="68278"/>
                        <a14:foregroundMark x1="40316" y1="68429" x2="40105" y2="68429"/>
                        <a14:foregroundMark x1="48842" y1="81420" x2="48526" y2="81873"/>
                        <a14:foregroundMark x1="48526" y1="79607" x2="49053" y2="77644"/>
                        <a14:foregroundMark x1="48211" y1="51964" x2="48526" y2="52568"/>
                        <a14:foregroundMark x1="48947" y1="81722" x2="48737" y2="82024"/>
                        <a14:foregroundMark x1="48842" y1="81420" x2="49053" y2="81722"/>
                        <a14:foregroundMark x1="48842" y1="81118" x2="48421" y2="82024"/>
                        <a14:foregroundMark x1="48842" y1="77190" x2="48737" y2="78701"/>
                        <a14:backgroundMark x1="51684" y1="75227" x2="51684" y2="75227"/>
                        <a14:backgroundMark x1="55895" y1="70242" x2="55789" y2="70695"/>
                        <a14:backgroundMark x1="56632" y1="63444" x2="55579" y2="63595"/>
                        <a14:backgroundMark x1="51895" y1="59215" x2="51895" y2="59215"/>
                        <a14:backgroundMark x1="51895" y1="74622" x2="51895" y2="74622"/>
                        <a14:backgroundMark x1="55368" y1="70544" x2="55368" y2="70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21" t="47807" r="30308" b="9023"/>
          <a:stretch/>
        </p:blipFill>
        <p:spPr>
          <a:xfrm>
            <a:off x="3370007" y="2919387"/>
            <a:ext cx="5240593" cy="3895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A63A9-C8EC-44A5-BD6A-81E5267C41F0}"/>
              </a:ext>
            </a:extLst>
          </p:cNvPr>
          <p:cNvSpPr txBox="1"/>
          <p:nvPr/>
        </p:nvSpPr>
        <p:spPr>
          <a:xfrm>
            <a:off x="6548284" y="3771769"/>
            <a:ext cx="146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gate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BF1DB-53C3-48F7-B396-3D426EEDBFB6}"/>
              </a:ext>
            </a:extLst>
          </p:cNvPr>
          <p:cNvSpPr txBox="1"/>
          <p:nvPr/>
        </p:nvSpPr>
        <p:spPr>
          <a:xfrm>
            <a:off x="6548284" y="5159789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gate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EC4B6-26E2-4577-8198-95AC9A14FDEE}"/>
              </a:ext>
            </a:extLst>
          </p:cNvPr>
          <p:cNvSpPr txBox="1"/>
          <p:nvPr/>
        </p:nvSpPr>
        <p:spPr>
          <a:xfrm>
            <a:off x="3370007" y="4867029"/>
            <a:ext cx="140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Forget gate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8BED-F24B-4414-9763-05F2784D399C}"/>
              </a:ext>
            </a:extLst>
          </p:cNvPr>
          <p:cNvSpPr txBox="1"/>
          <p:nvPr/>
        </p:nvSpPr>
        <p:spPr>
          <a:xfrm>
            <a:off x="247115" y="321142"/>
            <a:ext cx="14830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PROCESS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A3858C-62E5-4AD9-AB4F-F9E862FC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4F49C-1F3E-443C-BF82-2CE1DA69FF95}"/>
              </a:ext>
            </a:extLst>
          </p:cNvPr>
          <p:cNvSpPr txBox="1"/>
          <p:nvPr/>
        </p:nvSpPr>
        <p:spPr>
          <a:xfrm>
            <a:off x="261529" y="710559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타임라인</a:t>
            </a:r>
          </a:p>
        </p:txBody>
      </p:sp>
      <p:sp>
        <p:nvSpPr>
          <p:cNvPr id="4" name="화살표: U자형 3">
            <a:extLst>
              <a:ext uri="{FF2B5EF4-FFF2-40B4-BE49-F238E27FC236}">
                <a16:creationId xmlns:a16="http://schemas.microsoft.com/office/drawing/2014/main" id="{56C77C82-5594-426A-8EB5-4A04676061FF}"/>
              </a:ext>
            </a:extLst>
          </p:cNvPr>
          <p:cNvSpPr/>
          <p:nvPr/>
        </p:nvSpPr>
        <p:spPr>
          <a:xfrm rot="5400000">
            <a:off x="4201212" y="-501008"/>
            <a:ext cx="3789575" cy="929993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871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B716B88-C24C-440C-B1DB-C5B1634B3327}"/>
              </a:ext>
            </a:extLst>
          </p:cNvPr>
          <p:cNvSpPr/>
          <p:nvPr/>
        </p:nvSpPr>
        <p:spPr>
          <a:xfrm>
            <a:off x="1075357" y="2054690"/>
            <a:ext cx="1309711" cy="127261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광고 윤곽선">
            <a:extLst>
              <a:ext uri="{FF2B5EF4-FFF2-40B4-BE49-F238E27FC236}">
                <a16:creationId xmlns:a16="http://schemas.microsoft.com/office/drawing/2014/main" id="{CC21F7D1-DB3B-45A1-9B6C-5E28D5419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3012" y="2254172"/>
            <a:ext cx="914400" cy="914400"/>
          </a:xfrm>
          <a:prstGeom prst="rect">
            <a:avLst/>
          </a:prstGeom>
        </p:spPr>
      </p:pic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1E28BE11-8F37-494D-A212-A7ED08BB6D5F}"/>
              </a:ext>
            </a:extLst>
          </p:cNvPr>
          <p:cNvSpPr/>
          <p:nvPr/>
        </p:nvSpPr>
        <p:spPr>
          <a:xfrm>
            <a:off x="494938" y="3169686"/>
            <a:ext cx="2470548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1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데이터수집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0B00B-6A8B-4F8A-8AE8-6D63DE0B5157}"/>
              </a:ext>
            </a:extLst>
          </p:cNvPr>
          <p:cNvSpPr txBox="1"/>
          <p:nvPr/>
        </p:nvSpPr>
        <p:spPr>
          <a:xfrm>
            <a:off x="1043966" y="352679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6.21 ~ 6.25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B20605B-4962-4D72-B80B-14D77C9D863A}"/>
              </a:ext>
            </a:extLst>
          </p:cNvPr>
          <p:cNvSpPr/>
          <p:nvPr/>
        </p:nvSpPr>
        <p:spPr>
          <a:xfrm>
            <a:off x="4525366" y="2054690"/>
            <a:ext cx="1309711" cy="12726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99BCC7C8-23BE-4A94-9BBC-8EBAE5A99B44}"/>
              </a:ext>
            </a:extLst>
          </p:cNvPr>
          <p:cNvSpPr/>
          <p:nvPr/>
        </p:nvSpPr>
        <p:spPr>
          <a:xfrm>
            <a:off x="3674530" y="3187207"/>
            <a:ext cx="3133758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2</a:t>
            </a:r>
            <a:r>
              <a:rPr lang="ko-KR" altLang="en-US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데이터 수집 </a:t>
            </a:r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+ </a:t>
            </a:r>
            <a:r>
              <a:rPr lang="ko-KR" altLang="en-US" sz="1600" dirty="0" err="1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전처리</a:t>
            </a:r>
            <a:endParaRPr lang="ko-KR" altLang="en-US" sz="1600" dirty="0">
              <a:latin typeface="완도청정바다체 Bold" panose="020B0803000000000000" pitchFamily="50" charset="-127"/>
              <a:ea typeface="완도청정바다체 Bold" panose="020B08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7ADA24-A347-49D1-AA0C-98EC93CCEAFA}"/>
              </a:ext>
            </a:extLst>
          </p:cNvPr>
          <p:cNvSpPr txBox="1"/>
          <p:nvPr/>
        </p:nvSpPr>
        <p:spPr>
          <a:xfrm>
            <a:off x="4557294" y="3523866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6.28 ~ 7.2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277D25-7054-4E23-8C6C-D341267087B2}"/>
              </a:ext>
            </a:extLst>
          </p:cNvPr>
          <p:cNvSpPr/>
          <p:nvPr/>
        </p:nvSpPr>
        <p:spPr>
          <a:xfrm>
            <a:off x="8038156" y="2054690"/>
            <a:ext cx="1309711" cy="12726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DCC935EE-DE9F-4B20-89C7-5B7361D71A18}"/>
              </a:ext>
            </a:extLst>
          </p:cNvPr>
          <p:cNvSpPr/>
          <p:nvPr/>
        </p:nvSpPr>
        <p:spPr>
          <a:xfrm>
            <a:off x="7283835" y="3190903"/>
            <a:ext cx="2760919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3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dirty="0" err="1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데이터전처리</a:t>
            </a:r>
            <a:endParaRPr lang="ko-KR" altLang="en-US" dirty="0">
              <a:latin typeface="완도청정바다체 Bold" panose="020B0803000000000000" pitchFamily="50" charset="-127"/>
              <a:ea typeface="완도청정바다체 Bold" panose="020B08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A68946-0119-44A9-82B1-C38140624F9F}"/>
              </a:ext>
            </a:extLst>
          </p:cNvPr>
          <p:cNvSpPr txBox="1"/>
          <p:nvPr/>
        </p:nvSpPr>
        <p:spPr>
          <a:xfrm>
            <a:off x="8160350" y="351733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7.5 ~ 7.9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30BF81A-C6D3-49BA-82E8-A696EF7A3C53}"/>
              </a:ext>
            </a:extLst>
          </p:cNvPr>
          <p:cNvSpPr/>
          <p:nvPr/>
        </p:nvSpPr>
        <p:spPr>
          <a:xfrm>
            <a:off x="9028858" y="4386982"/>
            <a:ext cx="1309711" cy="127261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8E1EE4CB-3275-414A-9F91-ED2C0D008BE5}"/>
              </a:ext>
            </a:extLst>
          </p:cNvPr>
          <p:cNvSpPr/>
          <p:nvPr/>
        </p:nvSpPr>
        <p:spPr>
          <a:xfrm>
            <a:off x="8448439" y="5501978"/>
            <a:ext cx="2470548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4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모델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E9DFE4-CA7F-4D3F-800E-B98CD8860103}"/>
              </a:ext>
            </a:extLst>
          </p:cNvPr>
          <p:cNvSpPr txBox="1"/>
          <p:nvPr/>
        </p:nvSpPr>
        <p:spPr>
          <a:xfrm>
            <a:off x="8997467" y="585908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7.12 ~ 7.16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CF4669E-759C-4C51-A549-A17CC28C671F}"/>
              </a:ext>
            </a:extLst>
          </p:cNvPr>
          <p:cNvSpPr/>
          <p:nvPr/>
        </p:nvSpPr>
        <p:spPr>
          <a:xfrm>
            <a:off x="5904016" y="4412984"/>
            <a:ext cx="1309711" cy="127261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3AADD214-AE4C-47D8-B80D-6A0FB5978743}"/>
              </a:ext>
            </a:extLst>
          </p:cNvPr>
          <p:cNvSpPr/>
          <p:nvPr/>
        </p:nvSpPr>
        <p:spPr>
          <a:xfrm>
            <a:off x="5323597" y="5527980"/>
            <a:ext cx="2470548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5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모델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17AFB1-ED80-4B03-885B-4E4EE644E8B2}"/>
              </a:ext>
            </a:extLst>
          </p:cNvPr>
          <p:cNvSpPr txBox="1"/>
          <p:nvPr/>
        </p:nvSpPr>
        <p:spPr>
          <a:xfrm>
            <a:off x="5872625" y="588508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7.21 ~ 7.25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2713E31-B82D-47DD-A1E7-CAE2C01924A0}"/>
              </a:ext>
            </a:extLst>
          </p:cNvPr>
          <p:cNvSpPr/>
          <p:nvPr/>
        </p:nvSpPr>
        <p:spPr>
          <a:xfrm>
            <a:off x="2591832" y="4405836"/>
            <a:ext cx="1309711" cy="1272618"/>
          </a:xfrm>
          <a:prstGeom prst="ellipse">
            <a:avLst/>
          </a:prstGeom>
          <a:solidFill>
            <a:srgbClr val="00B0F0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627B5B78-DFFD-4248-AE99-4DDCA255A118}"/>
              </a:ext>
            </a:extLst>
          </p:cNvPr>
          <p:cNvSpPr/>
          <p:nvPr/>
        </p:nvSpPr>
        <p:spPr>
          <a:xfrm>
            <a:off x="1587922" y="5526866"/>
            <a:ext cx="3212059" cy="35821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6</a:t>
            </a:r>
            <a:r>
              <a:rPr lang="ko-KR" altLang="en-US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주차 </a:t>
            </a:r>
            <a:r>
              <a:rPr lang="en-US" altLang="ko-KR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: </a:t>
            </a:r>
            <a:r>
              <a:rPr lang="ko-KR" altLang="en-US" sz="1600" dirty="0">
                <a:latin typeface="완도청정바다체 Bold" panose="020B0803000000000000" pitchFamily="50" charset="-127"/>
                <a:ea typeface="완도청정바다체 Bold" panose="020B0803000000000000" pitchFamily="50" charset="-127"/>
              </a:rPr>
              <a:t>프로젝트 평가 및 보고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F6068D-AB15-49D3-B929-7C8993B4264B}"/>
              </a:ext>
            </a:extLst>
          </p:cNvPr>
          <p:cNvSpPr txBox="1"/>
          <p:nvPr/>
        </p:nvSpPr>
        <p:spPr>
          <a:xfrm>
            <a:off x="2563551" y="5885084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7.26~ 7.29</a:t>
            </a:r>
            <a:endParaRPr lang="ko-KR" altLang="en-US" dirty="0"/>
          </a:p>
        </p:txBody>
      </p:sp>
      <p:pic>
        <p:nvPicPr>
          <p:cNvPr id="37" name="그래픽 36" descr="강의실 단색으로 채워진">
            <a:extLst>
              <a:ext uri="{FF2B5EF4-FFF2-40B4-BE49-F238E27FC236}">
                <a16:creationId xmlns:a16="http://schemas.microsoft.com/office/drawing/2014/main" id="{C70B8921-48C3-4792-B092-36802CF1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6752" y="4560963"/>
            <a:ext cx="914400" cy="914400"/>
          </a:xfrm>
          <a:prstGeom prst="rect">
            <a:avLst/>
          </a:prstGeom>
        </p:spPr>
      </p:pic>
      <p:pic>
        <p:nvPicPr>
          <p:cNvPr id="39" name="그래픽 38" descr="가로 막대형 차트 윤곽선">
            <a:extLst>
              <a:ext uri="{FF2B5EF4-FFF2-40B4-BE49-F238E27FC236}">
                <a16:creationId xmlns:a16="http://schemas.microsoft.com/office/drawing/2014/main" id="{F84BAD91-AF75-44B8-9E61-3F9B801C1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3021" y="2254978"/>
            <a:ext cx="914400" cy="914400"/>
          </a:xfrm>
          <a:prstGeom prst="rect">
            <a:avLst/>
          </a:prstGeom>
        </p:spPr>
      </p:pic>
      <p:pic>
        <p:nvPicPr>
          <p:cNvPr id="41" name="그래픽 40" descr="프레젠테이션 막대형 차트 윤곽선">
            <a:extLst>
              <a:ext uri="{FF2B5EF4-FFF2-40B4-BE49-F238E27FC236}">
                <a16:creationId xmlns:a16="http://schemas.microsoft.com/office/drawing/2014/main" id="{0011003B-E310-4DAC-A27B-42D7D1CDE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5811" y="2233383"/>
            <a:ext cx="914400" cy="914400"/>
          </a:xfrm>
          <a:prstGeom prst="rect">
            <a:avLst/>
          </a:prstGeom>
        </p:spPr>
      </p:pic>
      <p:pic>
        <p:nvPicPr>
          <p:cNvPr id="43" name="그래픽 42" descr="순서도 윤곽선">
            <a:extLst>
              <a:ext uri="{FF2B5EF4-FFF2-40B4-BE49-F238E27FC236}">
                <a16:creationId xmlns:a16="http://schemas.microsoft.com/office/drawing/2014/main" id="{75C51533-1CBC-4E51-93F4-5F17D2AD58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26513" y="4536374"/>
            <a:ext cx="914400" cy="914400"/>
          </a:xfrm>
          <a:prstGeom prst="rect">
            <a:avLst/>
          </a:prstGeom>
        </p:spPr>
      </p:pic>
      <p:pic>
        <p:nvPicPr>
          <p:cNvPr id="45" name="그래픽 44" descr="워크플로 윤곽선">
            <a:extLst>
              <a:ext uri="{FF2B5EF4-FFF2-40B4-BE49-F238E27FC236}">
                <a16:creationId xmlns:a16="http://schemas.microsoft.com/office/drawing/2014/main" id="{8957E86C-EDCA-445C-999F-82130C58F2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87016" y="45637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3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6FF493-E509-44EC-9E7C-76EECD0CA572}"/>
              </a:ext>
            </a:extLst>
          </p:cNvPr>
          <p:cNvSpPr/>
          <p:nvPr/>
        </p:nvSpPr>
        <p:spPr>
          <a:xfrm>
            <a:off x="0" y="0"/>
            <a:ext cx="12258675" cy="685800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7F7BD-63BA-42C2-B59E-9063C39A5228}"/>
              </a:ext>
            </a:extLst>
          </p:cNvPr>
          <p:cNvSpPr txBox="1"/>
          <p:nvPr/>
        </p:nvSpPr>
        <p:spPr>
          <a:xfrm>
            <a:off x="4354341" y="3105836"/>
            <a:ext cx="348332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8CDB26-9E26-4B1C-AC75-4BA2DE9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55881-FB50-4AD6-BB0B-21FD61721CB3}"/>
              </a:ext>
            </a:extLst>
          </p:cNvPr>
          <p:cNvSpPr txBox="1"/>
          <p:nvPr/>
        </p:nvSpPr>
        <p:spPr>
          <a:xfrm>
            <a:off x="5311972" y="1578984"/>
            <a:ext cx="1568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5744997" y="3516541"/>
            <a:ext cx="8194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팀소개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32C75-7B20-4047-AFB4-46CE4F911A7D}"/>
              </a:ext>
            </a:extLst>
          </p:cNvPr>
          <p:cNvSpPr txBox="1"/>
          <p:nvPr/>
        </p:nvSpPr>
        <p:spPr>
          <a:xfrm>
            <a:off x="5639199" y="4054834"/>
            <a:ext cx="10310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E4DAF-5CA3-4076-849F-244A645F9975}"/>
              </a:ext>
            </a:extLst>
          </p:cNvPr>
          <p:cNvSpPr txBox="1"/>
          <p:nvPr/>
        </p:nvSpPr>
        <p:spPr>
          <a:xfrm>
            <a:off x="5639198" y="4593127"/>
            <a:ext cx="10310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2B746-55B6-48D1-85C9-69531C57B4A2}"/>
              </a:ext>
            </a:extLst>
          </p:cNvPr>
          <p:cNvSpPr txBox="1"/>
          <p:nvPr/>
        </p:nvSpPr>
        <p:spPr>
          <a:xfrm>
            <a:off x="5648815" y="5131420"/>
            <a:ext cx="1011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F53A8F-FF57-46C0-8896-B3EC971B6647}"/>
              </a:ext>
            </a:extLst>
          </p:cNvPr>
          <p:cNvSpPr/>
          <p:nvPr/>
        </p:nvSpPr>
        <p:spPr>
          <a:xfrm>
            <a:off x="2538219" y="6915150"/>
            <a:ext cx="270882" cy="116219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D9B85-B6EC-48EE-83F2-19CD0C0520EC}"/>
              </a:ext>
            </a:extLst>
          </p:cNvPr>
          <p:cNvSpPr/>
          <p:nvPr/>
        </p:nvSpPr>
        <p:spPr>
          <a:xfrm>
            <a:off x="6658612" y="6915150"/>
            <a:ext cx="270882" cy="116219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C1126-54D5-412B-BDB2-E811CFA59F69}"/>
              </a:ext>
            </a:extLst>
          </p:cNvPr>
          <p:cNvSpPr/>
          <p:nvPr/>
        </p:nvSpPr>
        <p:spPr>
          <a:xfrm>
            <a:off x="9647095" y="6944585"/>
            <a:ext cx="270882" cy="116219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F5D9FF-FBAE-4EC3-AE5D-8696716F85EF}"/>
              </a:ext>
            </a:extLst>
          </p:cNvPr>
          <p:cNvSpPr/>
          <p:nvPr/>
        </p:nvSpPr>
        <p:spPr>
          <a:xfrm>
            <a:off x="207141" y="7002694"/>
            <a:ext cx="270882" cy="116219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56579-3463-41F6-B039-8E7465611750}"/>
              </a:ext>
            </a:extLst>
          </p:cNvPr>
          <p:cNvSpPr txBox="1"/>
          <p:nvPr/>
        </p:nvSpPr>
        <p:spPr>
          <a:xfrm>
            <a:off x="5648815" y="5627180"/>
            <a:ext cx="1011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프로세스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4BECCFD-F982-4024-8BF6-CA2AAB97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5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261529" y="395141"/>
            <a:ext cx="16193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INTRODUCE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7F7BD-63BA-42C2-B59E-9063C39A5228}"/>
              </a:ext>
            </a:extLst>
          </p:cNvPr>
          <p:cNvSpPr txBox="1"/>
          <p:nvPr/>
        </p:nvSpPr>
        <p:spPr>
          <a:xfrm>
            <a:off x="261529" y="710559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CCF3A8-A706-4ADE-9389-299356B70BB4}"/>
              </a:ext>
            </a:extLst>
          </p:cNvPr>
          <p:cNvSpPr/>
          <p:nvPr/>
        </p:nvSpPr>
        <p:spPr>
          <a:xfrm>
            <a:off x="684019" y="1981771"/>
            <a:ext cx="270882" cy="416567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0A5FD-1185-436E-82C1-C5D849811D11}"/>
              </a:ext>
            </a:extLst>
          </p:cNvPr>
          <p:cNvSpPr txBox="1"/>
          <p:nvPr/>
        </p:nvSpPr>
        <p:spPr>
          <a:xfrm>
            <a:off x="2017045" y="4594858"/>
            <a:ext cx="954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최루비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CEO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C8CBC9-5769-49BE-8228-97159599202E}"/>
              </a:ext>
            </a:extLst>
          </p:cNvPr>
          <p:cNvSpPr/>
          <p:nvPr/>
        </p:nvSpPr>
        <p:spPr>
          <a:xfrm>
            <a:off x="3341709" y="1981771"/>
            <a:ext cx="315031" cy="416567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2D35C-1C10-41DC-B4EF-3D223DFDF8A3}"/>
              </a:ext>
            </a:extLst>
          </p:cNvPr>
          <p:cNvSpPr txBox="1"/>
          <p:nvPr/>
        </p:nvSpPr>
        <p:spPr>
          <a:xfrm>
            <a:off x="4987883" y="4594858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김남식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CMO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0F7F3E-7AE9-431A-ABC9-00ACA89EBFF8}"/>
              </a:ext>
            </a:extLst>
          </p:cNvPr>
          <p:cNvSpPr/>
          <p:nvPr/>
        </p:nvSpPr>
        <p:spPr>
          <a:xfrm>
            <a:off x="6191892" y="1981771"/>
            <a:ext cx="313965" cy="4165670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BE0AD-EA39-434F-A886-74F6F153056B}"/>
              </a:ext>
            </a:extLst>
          </p:cNvPr>
          <p:cNvSpPr txBox="1"/>
          <p:nvPr/>
        </p:nvSpPr>
        <p:spPr>
          <a:xfrm>
            <a:off x="7793917" y="458627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박진영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CFO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4B8EFF-D0C7-48B5-91FE-B3541EAD63D7}"/>
              </a:ext>
            </a:extLst>
          </p:cNvPr>
          <p:cNvSpPr txBox="1"/>
          <p:nvPr/>
        </p:nvSpPr>
        <p:spPr>
          <a:xfrm>
            <a:off x="10582728" y="4562999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임은비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COO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D88CAF-A9EF-4D4A-B9F8-FD33D9646831}"/>
              </a:ext>
            </a:extLst>
          </p:cNvPr>
          <p:cNvSpPr/>
          <p:nvPr/>
        </p:nvSpPr>
        <p:spPr>
          <a:xfrm>
            <a:off x="9011699" y="1952619"/>
            <a:ext cx="313964" cy="4194822"/>
          </a:xfrm>
          <a:prstGeom prst="rect">
            <a:avLst/>
          </a:prstGeom>
          <a:solidFill>
            <a:srgbClr val="F9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선화이(가) 표시된 사진&#10;&#10;자동 생성된 설명">
            <a:extLst>
              <a:ext uri="{FF2B5EF4-FFF2-40B4-BE49-F238E27FC236}">
                <a16:creationId xmlns:a16="http://schemas.microsoft.com/office/drawing/2014/main" id="{D2D5318C-D8D8-4C95-BBAB-22599DABC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13774" r="7674"/>
          <a:stretch/>
        </p:blipFill>
        <p:spPr>
          <a:xfrm>
            <a:off x="3781077" y="1952619"/>
            <a:ext cx="2308622" cy="25310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34EAF-364D-4898-A51F-CEE1B08B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692" y="1704772"/>
            <a:ext cx="2397759" cy="2397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AC2C8-F031-4A04-8AEB-0B892A4E09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7" t="16883" r="13184"/>
          <a:stretch/>
        </p:blipFill>
        <p:spPr>
          <a:xfrm>
            <a:off x="6564969" y="1981771"/>
            <a:ext cx="2265188" cy="2613513"/>
          </a:xfrm>
          <a:prstGeom prst="rect">
            <a:avLst/>
          </a:prstGeom>
        </p:spPr>
      </p:pic>
      <p:pic>
        <p:nvPicPr>
          <p:cNvPr id="13" name="그림 12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12459E08-28C1-42C7-916E-08E191761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18005" r="13184"/>
          <a:stretch/>
        </p:blipFill>
        <p:spPr>
          <a:xfrm>
            <a:off x="1004162" y="2085456"/>
            <a:ext cx="2235354" cy="2509828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7BBFF96-1643-4D50-90DA-4BE00336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346D3-91F2-4485-A585-292AF79F8EC9}"/>
              </a:ext>
            </a:extLst>
          </p:cNvPr>
          <p:cNvSpPr txBox="1"/>
          <p:nvPr/>
        </p:nvSpPr>
        <p:spPr>
          <a:xfrm>
            <a:off x="1979728" y="5157185"/>
            <a:ext cx="995785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기획서 작성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학습</a:t>
            </a: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성능 개선</a:t>
            </a: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구현</a:t>
            </a:r>
          </a:p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문서화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AC3BB-77B0-4A2B-B43C-D75E33180EE7}"/>
              </a:ext>
            </a:extLst>
          </p:cNvPr>
          <p:cNvSpPr txBox="1"/>
          <p:nvPr/>
        </p:nvSpPr>
        <p:spPr>
          <a:xfrm>
            <a:off x="4643237" y="5143507"/>
            <a:ext cx="1298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  <a:p>
            <a:pPr algn="r"/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augmentation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모델성능개선</a:t>
            </a:r>
          </a:p>
          <a:p>
            <a:pPr algn="r"/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웹구현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D51761-90F1-4972-A47B-24A2D68FEB9E}"/>
              </a:ext>
            </a:extLst>
          </p:cNvPr>
          <p:cNvSpPr txBox="1"/>
          <p:nvPr/>
        </p:nvSpPr>
        <p:spPr>
          <a:xfrm>
            <a:off x="7665675" y="5133655"/>
            <a:ext cx="10823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학습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성능 개선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구현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82C9C4-20C1-4F35-8938-B2AAECB1EC8F}"/>
              </a:ext>
            </a:extLst>
          </p:cNvPr>
          <p:cNvSpPr txBox="1"/>
          <p:nvPr/>
        </p:nvSpPr>
        <p:spPr>
          <a:xfrm>
            <a:off x="10425632" y="5110384"/>
            <a:ext cx="10823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</a:t>
            </a: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성능 개선</a:t>
            </a:r>
          </a:p>
          <a:p>
            <a:pPr algn="r"/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웹구현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보고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26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3AC34-8654-41D2-8975-7E75AAD8303E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7F7BD-63BA-42C2-B59E-9063C39A5228}"/>
              </a:ext>
            </a:extLst>
          </p:cNvPr>
          <p:cNvSpPr txBox="1"/>
          <p:nvPr/>
        </p:nvSpPr>
        <p:spPr>
          <a:xfrm>
            <a:off x="261529" y="710559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SDG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2F8EEAB-44F5-4E0B-98F6-F8575E99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8" b="91294" l="2314" r="97558">
                        <a14:foregroundMark x1="5141" y1="9453" x2="28663" y2="19154"/>
                        <a14:foregroundMark x1="28663" y1="19154" x2="52057" y2="16667"/>
                        <a14:foregroundMark x1="52057" y1="16667" x2="61568" y2="21642"/>
                        <a14:foregroundMark x1="61568" y1="21642" x2="64653" y2="21642"/>
                        <a14:foregroundMark x1="61440" y1="14925" x2="89974" y2="21891"/>
                        <a14:foregroundMark x1="52699" y1="10697" x2="62339" y2="12687"/>
                        <a14:foregroundMark x1="2571" y1="19403" x2="19537" y2="23134"/>
                        <a14:foregroundMark x1="19537" y1="23134" x2="22751" y2="21144"/>
                        <a14:foregroundMark x1="30334" y1="45522" x2="23650" y2="53234"/>
                        <a14:foregroundMark x1="23650" y1="53234" x2="29049" y2="52239"/>
                        <a14:foregroundMark x1="47943" y1="24876" x2="47943" y2="24876"/>
                        <a14:foregroundMark x1="47943" y1="24876" x2="75707" y2="22139"/>
                        <a14:foregroundMark x1="75707" y1="22139" x2="62596" y2="24378"/>
                        <a14:foregroundMark x1="92416" y1="25373" x2="76350" y2="25871"/>
                        <a14:foregroundMark x1="76350" y1="25871" x2="93316" y2="29602"/>
                        <a14:foregroundMark x1="93316" y1="29602" x2="94730" y2="28607"/>
                        <a14:foregroundMark x1="96015" y1="46020" x2="92931" y2="60199"/>
                        <a14:foregroundMark x1="92931" y1="60199" x2="92931" y2="60199"/>
                        <a14:foregroundMark x1="90746" y1="12189" x2="87661" y2="21891"/>
                        <a14:foregroundMark x1="87918" y1="12935" x2="86632" y2="31095"/>
                        <a14:foregroundMark x1="86632" y1="31095" x2="88689" y2="31095"/>
                        <a14:foregroundMark x1="95887" y1="17662" x2="94344" y2="20647"/>
                        <a14:foregroundMark x1="96658" y1="14677" x2="93059" y2="12687"/>
                        <a14:foregroundMark x1="9640" y1="26368" x2="17995" y2="23134"/>
                        <a14:foregroundMark x1="17995" y1="23134" x2="11183" y2="27114"/>
                        <a14:foregroundMark x1="11183" y1="27114" x2="27249" y2="24627"/>
                        <a14:foregroundMark x1="27249" y1="24627" x2="27635" y2="24876"/>
                        <a14:foregroundMark x1="86247" y1="8458" x2="80206" y2="10697"/>
                        <a14:foregroundMark x1="80206" y1="10697" x2="87789" y2="10697"/>
                        <a14:foregroundMark x1="87789" y1="10697" x2="86118" y2="13930"/>
                        <a14:foregroundMark x1="93059" y1="23881" x2="96144" y2="10199"/>
                        <a14:foregroundMark x1="96144" y1="10199" x2="89974" y2="7214"/>
                        <a14:foregroundMark x1="89974" y1="7214" x2="82519" y2="7711"/>
                        <a14:foregroundMark x1="82519" y1="7711" x2="92031" y2="25622"/>
                        <a14:foregroundMark x1="92031" y1="25622" x2="97172" y2="16418"/>
                        <a14:foregroundMark x1="97172" y1="16418" x2="94602" y2="11194"/>
                        <a14:foregroundMark x1="97558" y1="43035" x2="97558" y2="43035"/>
                        <a14:foregroundMark x1="97558" y1="43035" x2="97558" y2="43035"/>
                        <a14:foregroundMark x1="29177" y1="56219" x2="29563" y2="57214"/>
                        <a14:foregroundMark x1="29563" y1="57214" x2="23008" y2="50995"/>
                        <a14:foregroundMark x1="23008" y1="50995" x2="26093" y2="61194"/>
                        <a14:foregroundMark x1="26093" y1="61194" x2="25450" y2="60199"/>
                        <a14:foregroundMark x1="24293" y1="52488" x2="22237" y2="56716"/>
                        <a14:foregroundMark x1="2442" y1="41542" x2="2442" y2="41542"/>
                        <a14:foregroundMark x1="2442" y1="41542" x2="3470" y2="40050"/>
                        <a14:foregroundMark x1="68638" y1="75622" x2="46272" y2="78856"/>
                        <a14:foregroundMark x1="46272" y1="78856" x2="37661" y2="75373"/>
                        <a14:foregroundMark x1="37661" y1="75373" x2="31234" y2="78856"/>
                        <a14:foregroundMark x1="31234" y1="78856" x2="24550" y2="75124"/>
                        <a14:foregroundMark x1="24550" y1="75124" x2="11311" y2="76119"/>
                        <a14:foregroundMark x1="11311" y1="76119" x2="4756" y2="73134"/>
                        <a14:foregroundMark x1="4756" y1="73134" x2="3470" y2="75622"/>
                        <a14:foregroundMark x1="7326" y1="88060" x2="15424" y2="88806"/>
                        <a14:foregroundMark x1="15424" y1="88806" x2="15810" y2="87811"/>
                        <a14:foregroundMark x1="10668" y1="86070" x2="11568" y2="83831"/>
                        <a14:foregroundMark x1="5913" y1="84080" x2="13368" y2="85323"/>
                        <a14:foregroundMark x1="13368" y1="85323" x2="13239" y2="82338"/>
                        <a14:foregroundMark x1="22237" y1="81592" x2="27763" y2="85821"/>
                        <a14:foregroundMark x1="27763" y1="85821" x2="26735" y2="88308"/>
                        <a14:foregroundMark x1="26735" y1="88308" x2="27635" y2="86567"/>
                        <a14:foregroundMark x1="27635" y1="86567" x2="26607" y2="84826"/>
                        <a14:foregroundMark x1="25578" y1="89055" x2="25578" y2="89055"/>
                        <a14:foregroundMark x1="25578" y1="89055" x2="27378" y2="87811"/>
                        <a14:foregroundMark x1="39332" y1="82587" x2="39332" y2="82587"/>
                        <a14:foregroundMark x1="39332" y1="82587" x2="39332" y2="82587"/>
                        <a14:foregroundMark x1="39332" y1="82587" x2="39332" y2="82587"/>
                        <a14:foregroundMark x1="39332" y1="82587" x2="39332" y2="82836"/>
                        <a14:foregroundMark x1="41774" y1="91294" x2="45116" y2="90299"/>
                        <a14:foregroundMark x1="68895" y1="79851" x2="60540" y2="83333"/>
                        <a14:foregroundMark x1="60540" y1="83333" x2="75707" y2="87562"/>
                        <a14:foregroundMark x1="75707" y1="87562" x2="76221" y2="87065"/>
                        <a14:foregroundMark x1="77635" y1="79353" x2="59640" y2="70647"/>
                        <a14:foregroundMark x1="59640" y1="70647" x2="50643" y2="71642"/>
                        <a14:foregroundMark x1="50643" y1="71642" x2="51028" y2="72139"/>
                        <a14:foregroundMark x1="6041" y1="27114" x2="8098" y2="27114"/>
                        <a14:foregroundMark x1="56812" y1="85075" x2="54499" y2="85572"/>
                        <a14:foregroundMark x1="58612" y1="85075" x2="57455" y2="84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0" y="1561641"/>
            <a:ext cx="8106659" cy="418878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E39797-FA5D-476A-AFA8-4969C4AE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1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2F8EEAB-44F5-4E0B-98F6-F8575E99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8" b="91294" l="2314" r="97558">
                        <a14:foregroundMark x1="5141" y1="9453" x2="28663" y2="19154"/>
                        <a14:foregroundMark x1="28663" y1="19154" x2="52057" y2="16667"/>
                        <a14:foregroundMark x1="52057" y1="16667" x2="61568" y2="21642"/>
                        <a14:foregroundMark x1="61568" y1="21642" x2="64653" y2="21642"/>
                        <a14:foregroundMark x1="61440" y1="14925" x2="89974" y2="21891"/>
                        <a14:foregroundMark x1="52699" y1="10697" x2="62339" y2="12687"/>
                        <a14:foregroundMark x1="2571" y1="19403" x2="19537" y2="23134"/>
                        <a14:foregroundMark x1="19537" y1="23134" x2="22751" y2="21144"/>
                        <a14:foregroundMark x1="30334" y1="45522" x2="23650" y2="53234"/>
                        <a14:foregroundMark x1="23650" y1="53234" x2="29049" y2="52239"/>
                        <a14:foregroundMark x1="47943" y1="24876" x2="47943" y2="24876"/>
                        <a14:foregroundMark x1="47943" y1="24876" x2="75707" y2="22139"/>
                        <a14:foregroundMark x1="75707" y1="22139" x2="62596" y2="24378"/>
                        <a14:foregroundMark x1="92416" y1="25373" x2="76350" y2="25871"/>
                        <a14:foregroundMark x1="76350" y1="25871" x2="93316" y2="29602"/>
                        <a14:foregroundMark x1="93316" y1="29602" x2="94730" y2="28607"/>
                        <a14:foregroundMark x1="96015" y1="46020" x2="92931" y2="60199"/>
                        <a14:foregroundMark x1="92931" y1="60199" x2="92931" y2="60199"/>
                        <a14:foregroundMark x1="90746" y1="12189" x2="87661" y2="21891"/>
                        <a14:foregroundMark x1="87918" y1="12935" x2="86632" y2="31095"/>
                        <a14:foregroundMark x1="86632" y1="31095" x2="88689" y2="31095"/>
                        <a14:foregroundMark x1="95887" y1="17662" x2="94344" y2="20647"/>
                        <a14:foregroundMark x1="96658" y1="14677" x2="93059" y2="12687"/>
                        <a14:foregroundMark x1="9640" y1="26368" x2="17995" y2="23134"/>
                        <a14:foregroundMark x1="17995" y1="23134" x2="11183" y2="27114"/>
                        <a14:foregroundMark x1="11183" y1="27114" x2="27249" y2="24627"/>
                        <a14:foregroundMark x1="27249" y1="24627" x2="27635" y2="24876"/>
                        <a14:foregroundMark x1="86247" y1="8458" x2="80206" y2="10697"/>
                        <a14:foregroundMark x1="80206" y1="10697" x2="87789" y2="10697"/>
                        <a14:foregroundMark x1="87789" y1="10697" x2="86118" y2="13930"/>
                        <a14:foregroundMark x1="93059" y1="23881" x2="96144" y2="10199"/>
                        <a14:foregroundMark x1="96144" y1="10199" x2="89974" y2="7214"/>
                        <a14:foregroundMark x1="89974" y1="7214" x2="82519" y2="7711"/>
                        <a14:foregroundMark x1="82519" y1="7711" x2="92031" y2="25622"/>
                        <a14:foregroundMark x1="92031" y1="25622" x2="97172" y2="16418"/>
                        <a14:foregroundMark x1="97172" y1="16418" x2="94602" y2="11194"/>
                        <a14:foregroundMark x1="97558" y1="43035" x2="97558" y2="43035"/>
                        <a14:foregroundMark x1="97558" y1="43035" x2="97558" y2="43035"/>
                        <a14:foregroundMark x1="29177" y1="56219" x2="29563" y2="57214"/>
                        <a14:foregroundMark x1="29563" y1="57214" x2="23008" y2="50995"/>
                        <a14:foregroundMark x1="23008" y1="50995" x2="26093" y2="61194"/>
                        <a14:foregroundMark x1="26093" y1="61194" x2="25450" y2="60199"/>
                        <a14:foregroundMark x1="24293" y1="52488" x2="22237" y2="56716"/>
                        <a14:foregroundMark x1="2442" y1="41542" x2="2442" y2="41542"/>
                        <a14:foregroundMark x1="2442" y1="41542" x2="3470" y2="40050"/>
                        <a14:foregroundMark x1="68638" y1="75622" x2="46272" y2="78856"/>
                        <a14:foregroundMark x1="46272" y1="78856" x2="37661" y2="75373"/>
                        <a14:foregroundMark x1="37661" y1="75373" x2="31234" y2="78856"/>
                        <a14:foregroundMark x1="31234" y1="78856" x2="24550" y2="75124"/>
                        <a14:foregroundMark x1="24550" y1="75124" x2="11311" y2="76119"/>
                        <a14:foregroundMark x1="11311" y1="76119" x2="4756" y2="73134"/>
                        <a14:foregroundMark x1="4756" y1="73134" x2="3470" y2="75622"/>
                        <a14:foregroundMark x1="7326" y1="88060" x2="15424" y2="88806"/>
                        <a14:foregroundMark x1="15424" y1="88806" x2="15810" y2="87811"/>
                        <a14:foregroundMark x1="10668" y1="86070" x2="11568" y2="83831"/>
                        <a14:foregroundMark x1="5913" y1="84080" x2="13368" y2="85323"/>
                        <a14:foregroundMark x1="13368" y1="85323" x2="13239" y2="82338"/>
                        <a14:foregroundMark x1="22237" y1="81592" x2="27763" y2="85821"/>
                        <a14:foregroundMark x1="27763" y1="85821" x2="26735" y2="88308"/>
                        <a14:foregroundMark x1="26735" y1="88308" x2="27635" y2="86567"/>
                        <a14:foregroundMark x1="27635" y1="86567" x2="26607" y2="84826"/>
                        <a14:foregroundMark x1="25578" y1="89055" x2="25578" y2="89055"/>
                        <a14:foregroundMark x1="25578" y1="89055" x2="27378" y2="87811"/>
                        <a14:foregroundMark x1="39332" y1="82587" x2="39332" y2="82587"/>
                        <a14:foregroundMark x1="39332" y1="82587" x2="39332" y2="82587"/>
                        <a14:foregroundMark x1="39332" y1="82587" x2="39332" y2="82587"/>
                        <a14:foregroundMark x1="39332" y1="82587" x2="39332" y2="82836"/>
                        <a14:foregroundMark x1="41774" y1="91294" x2="45116" y2="90299"/>
                        <a14:foregroundMark x1="68895" y1="79851" x2="60540" y2="83333"/>
                        <a14:foregroundMark x1="60540" y1="83333" x2="75707" y2="87562"/>
                        <a14:foregroundMark x1="75707" y1="87562" x2="76221" y2="87065"/>
                        <a14:foregroundMark x1="77635" y1="79353" x2="59640" y2="70647"/>
                        <a14:foregroundMark x1="59640" y1="70647" x2="50643" y2="71642"/>
                        <a14:foregroundMark x1="50643" y1="71642" x2="51028" y2="72139"/>
                        <a14:foregroundMark x1="6041" y1="27114" x2="8098" y2="27114"/>
                        <a14:foregroundMark x1="56812" y1="85075" x2="54499" y2="85572"/>
                        <a14:foregroundMark x1="58612" y1="85075" x2="57455" y2="84826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0" y="1561641"/>
            <a:ext cx="8106659" cy="4188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4955FA-E991-4A98-BA7A-E7F33C4CB0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9" t="35527" r="1781" b="35982"/>
          <a:stretch/>
        </p:blipFill>
        <p:spPr>
          <a:xfrm>
            <a:off x="8594974" y="2931190"/>
            <a:ext cx="1499461" cy="1376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SDG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77A858-0BF7-418B-9DCD-2573F21A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CD0219-1071-4616-9072-E16943F3FB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58" b="91294" l="2314" r="97558">
                        <a14:foregroundMark x1="5141" y1="9453" x2="28663" y2="19154"/>
                        <a14:foregroundMark x1="28663" y1="19154" x2="52057" y2="16667"/>
                        <a14:foregroundMark x1="52057" y1="16667" x2="61568" y2="21642"/>
                        <a14:foregroundMark x1="61568" y1="21642" x2="64653" y2="21642"/>
                        <a14:foregroundMark x1="61440" y1="14925" x2="89974" y2="21891"/>
                        <a14:foregroundMark x1="52699" y1="10697" x2="62339" y2="12687"/>
                        <a14:foregroundMark x1="2571" y1="19403" x2="19537" y2="23134"/>
                        <a14:foregroundMark x1="19537" y1="23134" x2="22751" y2="21144"/>
                        <a14:foregroundMark x1="30334" y1="45522" x2="23650" y2="53234"/>
                        <a14:foregroundMark x1="23650" y1="53234" x2="29049" y2="52239"/>
                        <a14:foregroundMark x1="47943" y1="24876" x2="47943" y2="24876"/>
                        <a14:foregroundMark x1="47943" y1="24876" x2="75707" y2="22139"/>
                        <a14:foregroundMark x1="75707" y1="22139" x2="62596" y2="24378"/>
                        <a14:foregroundMark x1="92416" y1="25373" x2="76350" y2="25871"/>
                        <a14:foregroundMark x1="76350" y1="25871" x2="93316" y2="29602"/>
                        <a14:foregroundMark x1="93316" y1="29602" x2="94730" y2="28607"/>
                        <a14:foregroundMark x1="96015" y1="46020" x2="92931" y2="60199"/>
                        <a14:foregroundMark x1="92931" y1="60199" x2="92931" y2="60199"/>
                        <a14:foregroundMark x1="90746" y1="12189" x2="87661" y2="21891"/>
                        <a14:foregroundMark x1="87918" y1="12935" x2="86632" y2="31095"/>
                        <a14:foregroundMark x1="86632" y1="31095" x2="88689" y2="31095"/>
                        <a14:foregroundMark x1="95887" y1="17662" x2="94344" y2="20647"/>
                        <a14:foregroundMark x1="96658" y1="14677" x2="93059" y2="12687"/>
                        <a14:foregroundMark x1="9640" y1="26368" x2="17995" y2="23134"/>
                        <a14:foregroundMark x1="17995" y1="23134" x2="11183" y2="27114"/>
                        <a14:foregroundMark x1="11183" y1="27114" x2="27249" y2="24627"/>
                        <a14:foregroundMark x1="27249" y1="24627" x2="27635" y2="24876"/>
                        <a14:foregroundMark x1="86247" y1="8458" x2="80206" y2="10697"/>
                        <a14:foregroundMark x1="80206" y1="10697" x2="87789" y2="10697"/>
                        <a14:foregroundMark x1="87789" y1="10697" x2="86118" y2="13930"/>
                        <a14:foregroundMark x1="93059" y1="23881" x2="96144" y2="10199"/>
                        <a14:foregroundMark x1="96144" y1="10199" x2="89974" y2="7214"/>
                        <a14:foregroundMark x1="89974" y1="7214" x2="82519" y2="7711"/>
                        <a14:foregroundMark x1="82519" y1="7711" x2="92031" y2="25622"/>
                        <a14:foregroundMark x1="92031" y1="25622" x2="97172" y2="16418"/>
                        <a14:foregroundMark x1="97172" y1="16418" x2="94602" y2="11194"/>
                        <a14:foregroundMark x1="97558" y1="43035" x2="97558" y2="43035"/>
                        <a14:foregroundMark x1="97558" y1="43035" x2="97558" y2="43035"/>
                        <a14:foregroundMark x1="29177" y1="56219" x2="29563" y2="57214"/>
                        <a14:foregroundMark x1="29563" y1="57214" x2="23008" y2="50995"/>
                        <a14:foregroundMark x1="23008" y1="50995" x2="26093" y2="61194"/>
                        <a14:foregroundMark x1="26093" y1="61194" x2="25450" y2="60199"/>
                        <a14:foregroundMark x1="24293" y1="52488" x2="22237" y2="56716"/>
                        <a14:foregroundMark x1="2442" y1="41542" x2="2442" y2="41542"/>
                        <a14:foregroundMark x1="2442" y1="41542" x2="3470" y2="40050"/>
                        <a14:foregroundMark x1="68638" y1="75622" x2="46272" y2="78856"/>
                        <a14:foregroundMark x1="46272" y1="78856" x2="37661" y2="75373"/>
                        <a14:foregroundMark x1="37661" y1="75373" x2="31234" y2="78856"/>
                        <a14:foregroundMark x1="31234" y1="78856" x2="24550" y2="75124"/>
                        <a14:foregroundMark x1="24550" y1="75124" x2="11311" y2="76119"/>
                        <a14:foregroundMark x1="11311" y1="76119" x2="4756" y2="73134"/>
                        <a14:foregroundMark x1="4756" y1="73134" x2="3470" y2="75622"/>
                        <a14:foregroundMark x1="7326" y1="88060" x2="15424" y2="88806"/>
                        <a14:foregroundMark x1="15424" y1="88806" x2="15810" y2="87811"/>
                        <a14:foregroundMark x1="10668" y1="86070" x2="11568" y2="83831"/>
                        <a14:foregroundMark x1="5913" y1="84080" x2="13368" y2="85323"/>
                        <a14:foregroundMark x1="13368" y1="85323" x2="13239" y2="82338"/>
                        <a14:foregroundMark x1="22237" y1="81592" x2="27763" y2="85821"/>
                        <a14:foregroundMark x1="27763" y1="85821" x2="26735" y2="88308"/>
                        <a14:foregroundMark x1="26735" y1="88308" x2="27635" y2="86567"/>
                        <a14:foregroundMark x1="27635" y1="86567" x2="26607" y2="84826"/>
                        <a14:foregroundMark x1="25578" y1="89055" x2="25578" y2="89055"/>
                        <a14:foregroundMark x1="25578" y1="89055" x2="27378" y2="87811"/>
                        <a14:foregroundMark x1="39332" y1="82587" x2="39332" y2="82587"/>
                        <a14:foregroundMark x1="39332" y1="82587" x2="39332" y2="82587"/>
                        <a14:foregroundMark x1="39332" y1="82587" x2="39332" y2="82587"/>
                        <a14:foregroundMark x1="39332" y1="82587" x2="39332" y2="82836"/>
                        <a14:foregroundMark x1="41774" y1="91294" x2="45116" y2="90299"/>
                        <a14:foregroundMark x1="68895" y1="79851" x2="60540" y2="83333"/>
                        <a14:foregroundMark x1="60540" y1="83333" x2="75707" y2="87562"/>
                        <a14:foregroundMark x1="75707" y1="87562" x2="76221" y2="87065"/>
                        <a14:foregroundMark x1="77635" y1="79353" x2="59640" y2="70647"/>
                        <a14:foregroundMark x1="59640" y1="70647" x2="50643" y2="71642"/>
                        <a14:foregroundMark x1="50643" y1="71642" x2="51028" y2="72139"/>
                        <a14:foregroundMark x1="6041" y1="27114" x2="8098" y2="27114"/>
                        <a14:foregroundMark x1="56812" y1="85075" x2="54499" y2="85572"/>
                        <a14:foregroundMark x1="58612" y1="85075" x2="57455" y2="84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94" t="4315" r="66778" b="67145"/>
          <a:stretch/>
        </p:blipFill>
        <p:spPr>
          <a:xfrm>
            <a:off x="3340641" y="1615227"/>
            <a:ext cx="1547617" cy="1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8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33726" y="321142"/>
            <a:ext cx="21194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BACKGROUND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39365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기획배경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C67FDE-6489-42B4-877A-6F4E621B8919}"/>
              </a:ext>
            </a:extLst>
          </p:cNvPr>
          <p:cNvSpPr/>
          <p:nvPr/>
        </p:nvSpPr>
        <p:spPr>
          <a:xfrm>
            <a:off x="2111604" y="1659117"/>
            <a:ext cx="10099054" cy="41289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98C272-B39F-4096-B5CB-5FAD64CD3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04" y="2216218"/>
            <a:ext cx="4217573" cy="25586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2549F4-3280-4B5D-847F-9F936604971F}"/>
              </a:ext>
            </a:extLst>
          </p:cNvPr>
          <p:cNvSpPr txBox="1"/>
          <p:nvPr/>
        </p:nvSpPr>
        <p:spPr>
          <a:xfrm>
            <a:off x="2111604" y="1719769"/>
            <a:ext cx="560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출하조절실패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가격폭락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산지폐기 악순환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2D7C3-625D-49E8-9F2F-CE93D8F79617}"/>
              </a:ext>
            </a:extLst>
          </p:cNvPr>
          <p:cNvSpPr txBox="1"/>
          <p:nvPr/>
        </p:nvSpPr>
        <p:spPr>
          <a:xfrm>
            <a:off x="2107160" y="5011449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제주산 양배추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8㎏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당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3590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 전년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25%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수준 급락</a:t>
            </a: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손익분기점 밑돌아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1000t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시장격리 가격반등 못해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3DB36-56EA-436D-9152-37831E13F377}"/>
              </a:ext>
            </a:extLst>
          </p:cNvPr>
          <p:cNvSpPr txBox="1"/>
          <p:nvPr/>
        </p:nvSpPr>
        <p:spPr>
          <a:xfrm>
            <a:off x="6455190" y="2303825"/>
            <a:ext cx="53447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최근 제주산 양배추가 가격이 폭락하면서 제주도가 처음으로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'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제주형 농산물 가격안정관리제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'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시행한다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하지만 매해 제주산 농산물이 출하조절실패와 가격폭락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시장격리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산지폐기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등의 악순환을 끊는 대책이 시급한 상황이다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제주도에 따르면 최근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올해산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양배추 가격은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8kg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망 기준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3590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원으로 지난해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기준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3900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원과 비교해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25.8%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수준까지 떨어졌다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망당 양배추의 손익분기점이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4300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원보다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710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원이나 밑돌고 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도는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올해산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양배추 목표관리 기준가격을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1㎏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당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551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원으로 설정했으며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시장거래가격은 지난해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577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올해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802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2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627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원으로 웃돌았다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하지만 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제주산 양배추 물량이 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월부터 집중 출하됐고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전남지역 양배추 출하시기와 겹치면서 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446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원으로 목표치를 밑돌았고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4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350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원까지 떨어졌다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400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제민일보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(http://www.jemin.com)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DC1C47-E54A-4520-814C-FF4417B3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43FD5B-7EC2-4BC2-847B-C27ACFE40B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58" b="91294" l="2314" r="97558">
                        <a14:foregroundMark x1="5141" y1="9453" x2="28663" y2="19154"/>
                        <a14:foregroundMark x1="28663" y1="19154" x2="52057" y2="16667"/>
                        <a14:foregroundMark x1="52057" y1="16667" x2="61568" y2="21642"/>
                        <a14:foregroundMark x1="61568" y1="21642" x2="64653" y2="21642"/>
                        <a14:foregroundMark x1="61440" y1="14925" x2="89974" y2="21891"/>
                        <a14:foregroundMark x1="52699" y1="10697" x2="62339" y2="12687"/>
                        <a14:foregroundMark x1="2571" y1="19403" x2="19537" y2="23134"/>
                        <a14:foregroundMark x1="19537" y1="23134" x2="22751" y2="21144"/>
                        <a14:foregroundMark x1="30334" y1="45522" x2="23650" y2="53234"/>
                        <a14:foregroundMark x1="23650" y1="53234" x2="29049" y2="52239"/>
                        <a14:foregroundMark x1="47943" y1="24876" x2="47943" y2="24876"/>
                        <a14:foregroundMark x1="47943" y1="24876" x2="75707" y2="22139"/>
                        <a14:foregroundMark x1="75707" y1="22139" x2="62596" y2="24378"/>
                        <a14:foregroundMark x1="92416" y1="25373" x2="76350" y2="25871"/>
                        <a14:foregroundMark x1="76350" y1="25871" x2="93316" y2="29602"/>
                        <a14:foregroundMark x1="93316" y1="29602" x2="94730" y2="28607"/>
                        <a14:foregroundMark x1="96015" y1="46020" x2="92931" y2="60199"/>
                        <a14:foregroundMark x1="92931" y1="60199" x2="92931" y2="60199"/>
                        <a14:foregroundMark x1="90746" y1="12189" x2="87661" y2="21891"/>
                        <a14:foregroundMark x1="87918" y1="12935" x2="86632" y2="31095"/>
                        <a14:foregroundMark x1="86632" y1="31095" x2="88689" y2="31095"/>
                        <a14:foregroundMark x1="95887" y1="17662" x2="94344" y2="20647"/>
                        <a14:foregroundMark x1="96658" y1="14677" x2="93059" y2="12687"/>
                        <a14:foregroundMark x1="9640" y1="26368" x2="17995" y2="23134"/>
                        <a14:foregroundMark x1="17995" y1="23134" x2="11183" y2="27114"/>
                        <a14:foregroundMark x1="11183" y1="27114" x2="27249" y2="24627"/>
                        <a14:foregroundMark x1="27249" y1="24627" x2="27635" y2="24876"/>
                        <a14:foregroundMark x1="86247" y1="8458" x2="80206" y2="10697"/>
                        <a14:foregroundMark x1="80206" y1="10697" x2="87789" y2="10697"/>
                        <a14:foregroundMark x1="87789" y1="10697" x2="86118" y2="13930"/>
                        <a14:foregroundMark x1="93059" y1="23881" x2="96144" y2="10199"/>
                        <a14:foregroundMark x1="96144" y1="10199" x2="89974" y2="7214"/>
                        <a14:foregroundMark x1="89974" y1="7214" x2="82519" y2="7711"/>
                        <a14:foregroundMark x1="82519" y1="7711" x2="92031" y2="25622"/>
                        <a14:foregroundMark x1="92031" y1="25622" x2="97172" y2="16418"/>
                        <a14:foregroundMark x1="97172" y1="16418" x2="94602" y2="11194"/>
                        <a14:foregroundMark x1="97558" y1="43035" x2="97558" y2="43035"/>
                        <a14:foregroundMark x1="97558" y1="43035" x2="97558" y2="43035"/>
                        <a14:foregroundMark x1="29177" y1="56219" x2="29563" y2="57214"/>
                        <a14:foregroundMark x1="29563" y1="57214" x2="23008" y2="50995"/>
                        <a14:foregroundMark x1="23008" y1="50995" x2="26093" y2="61194"/>
                        <a14:foregroundMark x1="26093" y1="61194" x2="25450" y2="60199"/>
                        <a14:foregroundMark x1="24293" y1="52488" x2="22237" y2="56716"/>
                        <a14:foregroundMark x1="2442" y1="41542" x2="2442" y2="41542"/>
                        <a14:foregroundMark x1="2442" y1="41542" x2="3470" y2="40050"/>
                        <a14:foregroundMark x1="68638" y1="75622" x2="46272" y2="78856"/>
                        <a14:foregroundMark x1="46272" y1="78856" x2="37661" y2="75373"/>
                        <a14:foregroundMark x1="37661" y1="75373" x2="31234" y2="78856"/>
                        <a14:foregroundMark x1="31234" y1="78856" x2="24550" y2="75124"/>
                        <a14:foregroundMark x1="24550" y1="75124" x2="11311" y2="76119"/>
                        <a14:foregroundMark x1="11311" y1="76119" x2="4756" y2="73134"/>
                        <a14:foregroundMark x1="4756" y1="73134" x2="3470" y2="75622"/>
                        <a14:foregroundMark x1="7326" y1="88060" x2="15424" y2="88806"/>
                        <a14:foregroundMark x1="15424" y1="88806" x2="15810" y2="87811"/>
                        <a14:foregroundMark x1="10668" y1="86070" x2="11568" y2="83831"/>
                        <a14:foregroundMark x1="5913" y1="84080" x2="13368" y2="85323"/>
                        <a14:foregroundMark x1="13368" y1="85323" x2="13239" y2="82338"/>
                        <a14:foregroundMark x1="22237" y1="81592" x2="27763" y2="85821"/>
                        <a14:foregroundMark x1="27763" y1="85821" x2="26735" y2="88308"/>
                        <a14:foregroundMark x1="26735" y1="88308" x2="27635" y2="86567"/>
                        <a14:foregroundMark x1="27635" y1="86567" x2="26607" y2="84826"/>
                        <a14:foregroundMark x1="25578" y1="89055" x2="25578" y2="89055"/>
                        <a14:foregroundMark x1="25578" y1="89055" x2="27378" y2="87811"/>
                        <a14:foregroundMark x1="39332" y1="82587" x2="39332" y2="82587"/>
                        <a14:foregroundMark x1="39332" y1="82587" x2="39332" y2="82587"/>
                        <a14:foregroundMark x1="39332" y1="82587" x2="39332" y2="82587"/>
                        <a14:foregroundMark x1="39332" y1="82587" x2="39332" y2="82836"/>
                        <a14:foregroundMark x1="41774" y1="91294" x2="45116" y2="90299"/>
                        <a14:foregroundMark x1="68895" y1="79851" x2="60540" y2="83333"/>
                        <a14:foregroundMark x1="60540" y1="83333" x2="75707" y2="87562"/>
                        <a14:foregroundMark x1="75707" y1="87562" x2="76221" y2="87065"/>
                        <a14:foregroundMark x1="77635" y1="79353" x2="59640" y2="70647"/>
                        <a14:foregroundMark x1="59640" y1="70647" x2="50643" y2="71642"/>
                        <a14:foregroundMark x1="50643" y1="71642" x2="51028" y2="72139"/>
                        <a14:foregroundMark x1="6041" y1="27114" x2="8098" y2="27114"/>
                        <a14:foregroundMark x1="56812" y1="85075" x2="54499" y2="85572"/>
                        <a14:foregroundMark x1="58612" y1="85075" x2="57455" y2="84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94" t="4315" r="66778" b="67145"/>
          <a:stretch/>
        </p:blipFill>
        <p:spPr>
          <a:xfrm>
            <a:off x="392045" y="1291338"/>
            <a:ext cx="1547617" cy="1432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382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1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33726" y="321142"/>
            <a:ext cx="21194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BACKGROUND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39365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기획배경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C67FDE-6489-42B4-877A-6F4E621B8919}"/>
              </a:ext>
            </a:extLst>
          </p:cNvPr>
          <p:cNvSpPr/>
          <p:nvPr/>
        </p:nvSpPr>
        <p:spPr>
          <a:xfrm>
            <a:off x="2949739" y="1271801"/>
            <a:ext cx="9242261" cy="4314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549F4-3280-4B5D-847F-9F936604971F}"/>
              </a:ext>
            </a:extLst>
          </p:cNvPr>
          <p:cNvSpPr txBox="1"/>
          <p:nvPr/>
        </p:nvSpPr>
        <p:spPr>
          <a:xfrm>
            <a:off x="2949740" y="1355635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음식물쓰레기 절반은 먹기도 전에 나온다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2D7C3-625D-49E8-9F2F-CE93D8F79617}"/>
              </a:ext>
            </a:extLst>
          </p:cNvPr>
          <p:cNvSpPr txBox="1"/>
          <p:nvPr/>
        </p:nvSpPr>
        <p:spPr>
          <a:xfrm>
            <a:off x="2858044" y="5000958"/>
            <a:ext cx="3171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57%</a:t>
            </a:r>
            <a:r>
              <a:rPr lang="ko-KR" altLang="en-US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유통</a:t>
            </a:r>
            <a:r>
              <a:rPr lang="en-US" altLang="ko-KR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42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조리과정서 생겨</a:t>
            </a: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먹고 남기는 양은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30%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3DB36-56EA-436D-9152-37831E13F377}"/>
              </a:ext>
            </a:extLst>
          </p:cNvPr>
          <p:cNvSpPr txBox="1"/>
          <p:nvPr/>
        </p:nvSpPr>
        <p:spPr>
          <a:xfrm>
            <a:off x="6860591" y="1979414"/>
            <a:ext cx="534476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음식물쓰레기의 절반 이상이 조리나 유통과정에서 발생한다는 조사 보고서가 나왔다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먹다가 남긴 음식물이 쓰레기가 된다는 통설과 상반되는 결과라 인식 개선과 적절한 대책 마련이 시급해 보인다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국회입법조사처가 최근 발간한 ‘음식물류 폐기물 발생 현황과 시사점’ 보고서에 따르면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음식물쓰레기의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57%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는 식재료의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유통ㆍ조리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과정에서 발생했다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음식을 먹고 남겼을 때 생긴 쓰레기는 전체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30%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였고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보관도중 폐기되거나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(9%),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먹지도 않은 채 버려지는 식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(4%)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발생장소로는 가정 및 소형 식당에서 전체 쓰레기의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70%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나와 압도적이었다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대형 식당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(16%)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이나 급식소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(10%)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에서 생기는 비율은 상대적으로 적었다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1600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한국일보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(https://www.hankookilbo.com)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168E10-B15A-405B-9256-37360D87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E4FCDC-37DE-4F38-805E-66A7D0DAD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40" y="1778655"/>
            <a:ext cx="3286584" cy="31246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A6F381-B44A-40D1-A3F0-BF94F582E0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9" t="35527" r="1781" b="35982"/>
          <a:stretch/>
        </p:blipFill>
        <p:spPr>
          <a:xfrm>
            <a:off x="368145" y="1291337"/>
            <a:ext cx="1592150" cy="146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09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03EB4F-F068-4AE2-8B0E-B80668212C95}"/>
              </a:ext>
            </a:extLst>
          </p:cNvPr>
          <p:cNvSpPr/>
          <p:nvPr/>
        </p:nvSpPr>
        <p:spPr>
          <a:xfrm>
            <a:off x="0" y="5677772"/>
            <a:ext cx="12192000" cy="793751"/>
          </a:xfrm>
          <a:prstGeom prst="rect">
            <a:avLst/>
          </a:prstGeom>
          <a:solidFill>
            <a:srgbClr val="B3C6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049278-6C7C-4376-B446-BEBF6F96A76D}"/>
              </a:ext>
            </a:extLst>
          </p:cNvPr>
          <p:cNvSpPr/>
          <p:nvPr/>
        </p:nvSpPr>
        <p:spPr>
          <a:xfrm>
            <a:off x="0" y="-9330"/>
            <a:ext cx="12192000" cy="6490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00736-0718-407F-901D-310BBC33B56B}"/>
              </a:ext>
            </a:extLst>
          </p:cNvPr>
          <p:cNvSpPr txBox="1"/>
          <p:nvPr/>
        </p:nvSpPr>
        <p:spPr>
          <a:xfrm>
            <a:off x="261529" y="321142"/>
            <a:ext cx="864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IDEA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0E859-D72C-4606-A959-25C039BA8E58}"/>
              </a:ext>
            </a:extLst>
          </p:cNvPr>
          <p:cNvSpPr txBox="1"/>
          <p:nvPr/>
        </p:nvSpPr>
        <p:spPr>
          <a:xfrm>
            <a:off x="261529" y="71055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기획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C6826-272C-4958-A5FF-A6ED12862922}"/>
              </a:ext>
            </a:extLst>
          </p:cNvPr>
          <p:cNvSpPr txBox="1"/>
          <p:nvPr/>
        </p:nvSpPr>
        <p:spPr>
          <a:xfrm>
            <a:off x="1777349" y="1396151"/>
            <a:ext cx="8637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농산물 가격 및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수요 예측 활용한 농부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소비자 매칭 플랫폼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1C647-88EA-48CC-8C80-27BEA5F172D7}"/>
              </a:ext>
            </a:extLst>
          </p:cNvPr>
          <p:cNvSpPr txBox="1"/>
          <p:nvPr/>
        </p:nvSpPr>
        <p:spPr>
          <a:xfrm>
            <a:off x="4860300" y="1966517"/>
            <a:ext cx="2163221" cy="1015663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핸디팜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비트로 코어 TTF" pitchFamily="2" charset="-127"/>
              <a:ea typeface="비트로 코어 TTF" pitchFamily="2" charset="-127"/>
            </a:endParaRPr>
          </a:p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 pitchFamily="2" charset="-127"/>
                <a:ea typeface="비트로 코어 TTF" pitchFamily="2" charset="-127"/>
              </a:rPr>
              <a:t>(HANDYFARM)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A8E7088-A1FC-44F6-9628-1341F145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B340-3C8D-4CAB-A620-3E7587D827D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1C6C77-EB05-44D2-B79E-6AF5271BE19B}"/>
              </a:ext>
            </a:extLst>
          </p:cNvPr>
          <p:cNvGrpSpPr/>
          <p:nvPr/>
        </p:nvGrpSpPr>
        <p:grpSpPr>
          <a:xfrm>
            <a:off x="959847" y="2923638"/>
            <a:ext cx="3818038" cy="2789090"/>
            <a:chOff x="959847" y="2923638"/>
            <a:chExt cx="3818038" cy="2789090"/>
          </a:xfrm>
        </p:grpSpPr>
        <p:pic>
          <p:nvPicPr>
            <p:cNvPr id="11" name="그림 10" descr="선화이(가) 표시된 사진&#10;&#10;자동 생성된 설명">
              <a:extLst>
                <a:ext uri="{FF2B5EF4-FFF2-40B4-BE49-F238E27FC236}">
                  <a16:creationId xmlns:a16="http://schemas.microsoft.com/office/drawing/2014/main" id="{8F5AF7B0-BF9F-48C7-B72B-B9D0C28080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326" b="64726" l="29176" r="4768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62" t="10276" r="50000" b="29224"/>
            <a:stretch/>
          </p:blipFill>
          <p:spPr>
            <a:xfrm>
              <a:off x="959847" y="3852861"/>
              <a:ext cx="1362270" cy="16598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084183-AA07-4CD2-83EC-0C55B42A480B}"/>
                </a:ext>
              </a:extLst>
            </p:cNvPr>
            <p:cNvSpPr txBox="1"/>
            <p:nvPr/>
          </p:nvSpPr>
          <p:spPr>
            <a:xfrm>
              <a:off x="1217525" y="531261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소비자</a:t>
              </a:r>
            </a:p>
          </p:txBody>
        </p:sp>
        <p:sp>
          <p:nvSpPr>
            <p:cNvPr id="14" name="Arrow (Long)">
              <a:extLst>
                <a:ext uri="{FF2B5EF4-FFF2-40B4-BE49-F238E27FC236}">
                  <a16:creationId xmlns:a16="http://schemas.microsoft.com/office/drawing/2014/main" id="{A235C1E4-B51A-4903-BFD7-C92E72C8AEDF}"/>
                </a:ext>
              </a:extLst>
            </p:cNvPr>
            <p:cNvSpPr>
              <a:spLocks noEditPoints="1"/>
            </p:cNvSpPr>
            <p:nvPr/>
          </p:nvSpPr>
          <p:spPr bwMode="auto">
            <a:xfrm rot="19654102">
              <a:off x="2134994" y="3144753"/>
              <a:ext cx="2390959" cy="394592"/>
            </a:xfrm>
            <a:custGeom>
              <a:avLst/>
              <a:gdLst>
                <a:gd name="T0" fmla="*/ 11772 w 13350"/>
                <a:gd name="T1" fmla="*/ 0 h 1966"/>
                <a:gd name="T2" fmla="*/ 13326 w 13350"/>
                <a:gd name="T3" fmla="*/ 1133 h 1966"/>
                <a:gd name="T4" fmla="*/ 11394 w 13350"/>
                <a:gd name="T5" fmla="*/ 1966 h 1966"/>
                <a:gd name="T6" fmla="*/ 0 w 13350"/>
                <a:gd name="T7" fmla="*/ 1535 h 1966"/>
                <a:gd name="T8" fmla="*/ 12580 w 13350"/>
                <a:gd name="T9" fmla="*/ 1078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0" h="1966">
                  <a:moveTo>
                    <a:pt x="11772" y="0"/>
                  </a:moveTo>
                  <a:cubicBezTo>
                    <a:pt x="12689" y="805"/>
                    <a:pt x="13350" y="921"/>
                    <a:pt x="13326" y="1133"/>
                  </a:cubicBezTo>
                  <a:cubicBezTo>
                    <a:pt x="13296" y="1387"/>
                    <a:pt x="13084" y="1001"/>
                    <a:pt x="11394" y="1966"/>
                  </a:cubicBezTo>
                  <a:moveTo>
                    <a:pt x="0" y="1535"/>
                  </a:moveTo>
                  <a:cubicBezTo>
                    <a:pt x="4034" y="904"/>
                    <a:pt x="8497" y="170"/>
                    <a:pt x="12580" y="1078"/>
                  </a:cubicBezTo>
                </a:path>
              </a:pathLst>
            </a:custGeom>
            <a:noFill/>
            <a:ln w="38100" cap="rnd">
              <a:solidFill>
                <a:srgbClr val="1D43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5BA19F-3EF9-413F-B122-EFA4A258689B}"/>
                </a:ext>
              </a:extLst>
            </p:cNvPr>
            <p:cNvSpPr txBox="1"/>
            <p:nvPr/>
          </p:nvSpPr>
          <p:spPr>
            <a:xfrm rot="19426401">
              <a:off x="2198549" y="2923638"/>
              <a:ext cx="1685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농산물 주문</a:t>
              </a:r>
              <a:endPara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21" name="Arrow (Long)">
              <a:extLst>
                <a:ext uri="{FF2B5EF4-FFF2-40B4-BE49-F238E27FC236}">
                  <a16:creationId xmlns:a16="http://schemas.microsoft.com/office/drawing/2014/main" id="{906AC042-D079-4ED2-93CA-EBEB9A648C9E}"/>
                </a:ext>
              </a:extLst>
            </p:cNvPr>
            <p:cNvSpPr>
              <a:spLocks noEditPoints="1"/>
            </p:cNvSpPr>
            <p:nvPr/>
          </p:nvSpPr>
          <p:spPr bwMode="auto">
            <a:xfrm rot="8864200">
              <a:off x="2386926" y="3589879"/>
              <a:ext cx="2390959" cy="394592"/>
            </a:xfrm>
            <a:custGeom>
              <a:avLst/>
              <a:gdLst>
                <a:gd name="T0" fmla="*/ 11772 w 13350"/>
                <a:gd name="T1" fmla="*/ 0 h 1966"/>
                <a:gd name="T2" fmla="*/ 13326 w 13350"/>
                <a:gd name="T3" fmla="*/ 1133 h 1966"/>
                <a:gd name="T4" fmla="*/ 11394 w 13350"/>
                <a:gd name="T5" fmla="*/ 1966 h 1966"/>
                <a:gd name="T6" fmla="*/ 0 w 13350"/>
                <a:gd name="T7" fmla="*/ 1535 h 1966"/>
                <a:gd name="T8" fmla="*/ 12580 w 13350"/>
                <a:gd name="T9" fmla="*/ 1078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0" h="1966">
                  <a:moveTo>
                    <a:pt x="11772" y="0"/>
                  </a:moveTo>
                  <a:cubicBezTo>
                    <a:pt x="12689" y="805"/>
                    <a:pt x="13350" y="921"/>
                    <a:pt x="13326" y="1133"/>
                  </a:cubicBezTo>
                  <a:cubicBezTo>
                    <a:pt x="13296" y="1387"/>
                    <a:pt x="13084" y="1001"/>
                    <a:pt x="11394" y="1966"/>
                  </a:cubicBezTo>
                  <a:moveTo>
                    <a:pt x="0" y="1535"/>
                  </a:moveTo>
                  <a:cubicBezTo>
                    <a:pt x="4034" y="904"/>
                    <a:pt x="8497" y="170"/>
                    <a:pt x="12580" y="1078"/>
                  </a:cubicBezTo>
                </a:path>
              </a:pathLst>
            </a:custGeom>
            <a:noFill/>
            <a:ln w="38100" cap="rnd">
              <a:solidFill>
                <a:srgbClr val="1D43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B86806-C532-42CE-92A3-2A8CC83A7705}"/>
                </a:ext>
              </a:extLst>
            </p:cNvPr>
            <p:cNvSpPr txBox="1"/>
            <p:nvPr/>
          </p:nvSpPr>
          <p:spPr>
            <a:xfrm rot="19316374">
              <a:off x="3038255" y="3829006"/>
              <a:ext cx="1685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합리적 가격</a:t>
              </a:r>
              <a:endPara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B0EB23-2643-40CD-9714-3A88BF588CD3}"/>
              </a:ext>
            </a:extLst>
          </p:cNvPr>
          <p:cNvGrpSpPr/>
          <p:nvPr/>
        </p:nvGrpSpPr>
        <p:grpSpPr>
          <a:xfrm>
            <a:off x="6918491" y="2807521"/>
            <a:ext cx="4132559" cy="2755078"/>
            <a:chOff x="6918491" y="2807521"/>
            <a:chExt cx="4132559" cy="27550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9F2D957-BB38-4285-89CC-EDCF353DC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0625" b="92222" l="13750" r="83125">
                          <a14:foregroundMark x1="41667" y1="22917" x2="41667" y2="22917"/>
                          <a14:foregroundMark x1="41667" y1="21389" x2="48333" y2="21806"/>
                          <a14:foregroundMark x1="48681" y1="20694" x2="48681" y2="20694"/>
                          <a14:foregroundMark x1="16389" y1="39583" x2="16389" y2="39583"/>
                          <a14:foregroundMark x1="13819" y1="40694" x2="13819" y2="40694"/>
                          <a14:foregroundMark x1="83194" y1="39583" x2="83194" y2="39583"/>
                          <a14:foregroundMark x1="45694" y1="65556" x2="37222" y2="68889"/>
                          <a14:foregroundMark x1="34236" y1="70764" x2="29028" y2="82986"/>
                          <a14:foregroundMark x1="49028" y1="68125" x2="41667" y2="87431"/>
                          <a14:foregroundMark x1="41667" y1="87431" x2="41667" y2="87431"/>
                          <a14:foregroundMark x1="57569" y1="68542" x2="57222" y2="80764"/>
                          <a14:foregroundMark x1="66458" y1="67014" x2="69097" y2="78542"/>
                          <a14:foregroundMark x1="72778" y1="71111" x2="74653" y2="81111"/>
                          <a14:foregroundMark x1="70903" y1="68542" x2="80208" y2="83333"/>
                          <a14:foregroundMark x1="60208" y1="66319" x2="57222" y2="81875"/>
                          <a14:foregroundMark x1="57222" y1="67014" x2="55000" y2="83333"/>
                          <a14:foregroundMark x1="60208" y1="64792" x2="62431" y2="79236"/>
                          <a14:foregroundMark x1="62431" y1="72569" x2="62431" y2="86319"/>
                          <a14:foregroundMark x1="54583" y1="70000" x2="54583" y2="70000"/>
                          <a14:foregroundMark x1="44583" y1="91875" x2="52014" y2="92222"/>
                          <a14:foregroundMark x1="56875" y1="92222" x2="56875" y2="92222"/>
                          <a14:foregroundMark x1="76111" y1="71458" x2="76111" y2="714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4513" r="10489"/>
            <a:stretch/>
          </p:blipFill>
          <p:spPr>
            <a:xfrm>
              <a:off x="9454295" y="3516952"/>
              <a:ext cx="1596755" cy="170335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A94B6-035E-4A68-AA58-83AB7CA43331}"/>
                </a:ext>
              </a:extLst>
            </p:cNvPr>
            <p:cNvSpPr txBox="1"/>
            <p:nvPr/>
          </p:nvSpPr>
          <p:spPr>
            <a:xfrm>
              <a:off x="9932714" y="5162489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농부</a:t>
              </a:r>
            </a:p>
          </p:txBody>
        </p:sp>
        <p:sp>
          <p:nvSpPr>
            <p:cNvPr id="16" name="Arrow (Long)">
              <a:extLst>
                <a:ext uri="{FF2B5EF4-FFF2-40B4-BE49-F238E27FC236}">
                  <a16:creationId xmlns:a16="http://schemas.microsoft.com/office/drawing/2014/main" id="{1B76A1F4-4210-40EB-9851-D54D273085B0}"/>
                </a:ext>
              </a:extLst>
            </p:cNvPr>
            <p:cNvSpPr>
              <a:spLocks noEditPoints="1"/>
            </p:cNvSpPr>
            <p:nvPr/>
          </p:nvSpPr>
          <p:spPr bwMode="auto">
            <a:xfrm rot="2034921">
              <a:off x="7168793" y="3064822"/>
              <a:ext cx="2390959" cy="394592"/>
            </a:xfrm>
            <a:custGeom>
              <a:avLst/>
              <a:gdLst>
                <a:gd name="T0" fmla="*/ 11772 w 13350"/>
                <a:gd name="T1" fmla="*/ 0 h 1966"/>
                <a:gd name="T2" fmla="*/ 13326 w 13350"/>
                <a:gd name="T3" fmla="*/ 1133 h 1966"/>
                <a:gd name="T4" fmla="*/ 11394 w 13350"/>
                <a:gd name="T5" fmla="*/ 1966 h 1966"/>
                <a:gd name="T6" fmla="*/ 0 w 13350"/>
                <a:gd name="T7" fmla="*/ 1535 h 1966"/>
                <a:gd name="T8" fmla="*/ 12580 w 13350"/>
                <a:gd name="T9" fmla="*/ 1078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0" h="1966">
                  <a:moveTo>
                    <a:pt x="11772" y="0"/>
                  </a:moveTo>
                  <a:cubicBezTo>
                    <a:pt x="12689" y="805"/>
                    <a:pt x="13350" y="921"/>
                    <a:pt x="13326" y="1133"/>
                  </a:cubicBezTo>
                  <a:cubicBezTo>
                    <a:pt x="13296" y="1387"/>
                    <a:pt x="13084" y="1001"/>
                    <a:pt x="11394" y="1966"/>
                  </a:cubicBezTo>
                  <a:moveTo>
                    <a:pt x="0" y="1535"/>
                  </a:moveTo>
                  <a:cubicBezTo>
                    <a:pt x="4034" y="904"/>
                    <a:pt x="8497" y="170"/>
                    <a:pt x="12580" y="1078"/>
                  </a:cubicBezTo>
                </a:path>
              </a:pathLst>
            </a:custGeom>
            <a:noFill/>
            <a:ln w="38100" cap="rnd">
              <a:solidFill>
                <a:srgbClr val="1D43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39CA20-A488-48A4-B5FE-20307DC4A88B}"/>
                </a:ext>
              </a:extLst>
            </p:cNvPr>
            <p:cNvSpPr txBox="1"/>
            <p:nvPr/>
          </p:nvSpPr>
          <p:spPr>
            <a:xfrm rot="1842471">
              <a:off x="7855815" y="2807521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고객확보</a:t>
              </a:r>
              <a:endPara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  <p:sp>
          <p:nvSpPr>
            <p:cNvPr id="23" name="Arrow (Long)">
              <a:extLst>
                <a:ext uri="{FF2B5EF4-FFF2-40B4-BE49-F238E27FC236}">
                  <a16:creationId xmlns:a16="http://schemas.microsoft.com/office/drawing/2014/main" id="{9A8CDB77-E669-45DC-8EF0-DFA6B26C8C10}"/>
                </a:ext>
              </a:extLst>
            </p:cNvPr>
            <p:cNvSpPr>
              <a:spLocks noEditPoints="1"/>
            </p:cNvSpPr>
            <p:nvPr/>
          </p:nvSpPr>
          <p:spPr bwMode="auto">
            <a:xfrm rot="12855419">
              <a:off x="6918491" y="3448060"/>
              <a:ext cx="2390959" cy="394592"/>
            </a:xfrm>
            <a:custGeom>
              <a:avLst/>
              <a:gdLst>
                <a:gd name="T0" fmla="*/ 11772 w 13350"/>
                <a:gd name="T1" fmla="*/ 0 h 1966"/>
                <a:gd name="T2" fmla="*/ 13326 w 13350"/>
                <a:gd name="T3" fmla="*/ 1133 h 1966"/>
                <a:gd name="T4" fmla="*/ 11394 w 13350"/>
                <a:gd name="T5" fmla="*/ 1966 h 1966"/>
                <a:gd name="T6" fmla="*/ 0 w 13350"/>
                <a:gd name="T7" fmla="*/ 1535 h 1966"/>
                <a:gd name="T8" fmla="*/ 12580 w 13350"/>
                <a:gd name="T9" fmla="*/ 1078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0" h="1966">
                  <a:moveTo>
                    <a:pt x="11772" y="0"/>
                  </a:moveTo>
                  <a:cubicBezTo>
                    <a:pt x="12689" y="805"/>
                    <a:pt x="13350" y="921"/>
                    <a:pt x="13326" y="1133"/>
                  </a:cubicBezTo>
                  <a:cubicBezTo>
                    <a:pt x="13296" y="1387"/>
                    <a:pt x="13084" y="1001"/>
                    <a:pt x="11394" y="1966"/>
                  </a:cubicBezTo>
                  <a:moveTo>
                    <a:pt x="0" y="1535"/>
                  </a:moveTo>
                  <a:cubicBezTo>
                    <a:pt x="4034" y="904"/>
                    <a:pt x="8497" y="170"/>
                    <a:pt x="12580" y="1078"/>
                  </a:cubicBezTo>
                </a:path>
              </a:pathLst>
            </a:custGeom>
            <a:noFill/>
            <a:ln w="38100" cap="rnd">
              <a:solidFill>
                <a:srgbClr val="1D43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rgbClr val="1D436F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07CC3C-4C92-4D2B-A61D-6D8917B3E151}"/>
                </a:ext>
              </a:extLst>
            </p:cNvPr>
            <p:cNvSpPr txBox="1"/>
            <p:nvPr/>
          </p:nvSpPr>
          <p:spPr>
            <a:xfrm rot="1911941">
              <a:off x="7250797" y="3725824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비트로 코어 TTF" pitchFamily="2" charset="-127"/>
                  <a:ea typeface="비트로 코어 TTF" pitchFamily="2" charset="-127"/>
                </a:rPr>
                <a:t>상품등록</a:t>
              </a:r>
              <a:endPara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비트로 코어 TTF" pitchFamily="2" charset="-127"/>
                <a:ea typeface="비트로 코어 TTF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E38DC5E-D518-4469-BC82-440BD8C89001}"/>
              </a:ext>
            </a:extLst>
          </p:cNvPr>
          <p:cNvSpPr txBox="1"/>
          <p:nvPr/>
        </p:nvSpPr>
        <p:spPr>
          <a:xfrm>
            <a:off x="9361316" y="5835400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계획농사를 하고싶은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60BC3D-7687-47C7-A4BE-11A14C0BF354}"/>
              </a:ext>
            </a:extLst>
          </p:cNvPr>
          <p:cNvSpPr txBox="1"/>
          <p:nvPr/>
        </p:nvSpPr>
        <p:spPr>
          <a:xfrm>
            <a:off x="5214553" y="5772033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타겟층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EFD537-7873-4465-9A34-8782682B9095}"/>
              </a:ext>
            </a:extLst>
          </p:cNvPr>
          <p:cNvSpPr txBox="1"/>
          <p:nvPr/>
        </p:nvSpPr>
        <p:spPr>
          <a:xfrm>
            <a:off x="0" y="5772033"/>
            <a:ext cx="3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저렴한 가격으로 신선한 농산물을 사고 싶어하는 식당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기관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단체주문 고객</a:t>
            </a:r>
          </a:p>
        </p:txBody>
      </p:sp>
    </p:spTree>
    <p:extLst>
      <p:ext uri="{BB962C8B-B14F-4D97-AF65-F5344CB8AC3E}">
        <p14:creationId xmlns:p14="http://schemas.microsoft.com/office/powerpoint/2010/main" val="208573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2"/>
            </p:par>
          </p:childTnLst>
        </p:cTn>
      </p:par>
    </p:tnLst>
    <p:bldLst>
      <p:bldP spid="2" grpId="0" animBg="1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1206</Words>
  <Application>Microsoft Office PowerPoint</Application>
  <PresentationFormat>와이드스크린</PresentationFormat>
  <Paragraphs>277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G마켓 산스 TTF Bold</vt:lpstr>
      <vt:lpstr>맑은 고딕</vt:lpstr>
      <vt:lpstr>비트로 코어 TTF</vt:lpstr>
      <vt:lpstr>비트로 프라이드 TTF</vt:lpstr>
      <vt:lpstr>빙그레 싸만코체</vt:lpstr>
      <vt:lpstr>완도청정바다체 Bold</vt:lpstr>
      <vt:lpstr>한글누리</vt:lpstr>
      <vt:lpstr>Arial</vt:lpstr>
      <vt:lpstr>Segoe Print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Choi Rubi</cp:lastModifiedBy>
  <cp:revision>127</cp:revision>
  <dcterms:created xsi:type="dcterms:W3CDTF">2021-06-14T12:21:56Z</dcterms:created>
  <dcterms:modified xsi:type="dcterms:W3CDTF">2021-07-01T12:08:43Z</dcterms:modified>
</cp:coreProperties>
</file>